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0" r:id="rId1"/>
  </p:sldMasterIdLst>
  <p:notesMasterIdLst>
    <p:notesMasterId r:id="rId44"/>
  </p:notesMasterIdLst>
  <p:sldIdLst>
    <p:sldId id="578" r:id="rId2"/>
    <p:sldId id="577" r:id="rId3"/>
    <p:sldId id="576" r:id="rId4"/>
    <p:sldId id="523" r:id="rId5"/>
    <p:sldId id="533" r:id="rId6"/>
    <p:sldId id="530" r:id="rId7"/>
    <p:sldId id="531" r:id="rId8"/>
    <p:sldId id="545" r:id="rId9"/>
    <p:sldId id="540" r:id="rId10"/>
    <p:sldId id="524" r:id="rId11"/>
    <p:sldId id="525" r:id="rId12"/>
    <p:sldId id="527" r:id="rId13"/>
    <p:sldId id="541" r:id="rId14"/>
    <p:sldId id="528" r:id="rId15"/>
    <p:sldId id="529" r:id="rId16"/>
    <p:sldId id="538" r:id="rId17"/>
    <p:sldId id="539" r:id="rId18"/>
    <p:sldId id="543" r:id="rId19"/>
    <p:sldId id="544" r:id="rId20"/>
    <p:sldId id="546" r:id="rId21"/>
    <p:sldId id="547" r:id="rId22"/>
    <p:sldId id="548" r:id="rId23"/>
    <p:sldId id="551" r:id="rId24"/>
    <p:sldId id="554" r:id="rId25"/>
    <p:sldId id="555" r:id="rId26"/>
    <p:sldId id="556" r:id="rId27"/>
    <p:sldId id="557" r:id="rId28"/>
    <p:sldId id="558" r:id="rId29"/>
    <p:sldId id="562" r:id="rId30"/>
    <p:sldId id="563" r:id="rId31"/>
    <p:sldId id="569" r:id="rId32"/>
    <p:sldId id="571" r:id="rId33"/>
    <p:sldId id="572" r:id="rId34"/>
    <p:sldId id="573" r:id="rId35"/>
    <p:sldId id="574" r:id="rId36"/>
    <p:sldId id="575" r:id="rId37"/>
    <p:sldId id="305" r:id="rId38"/>
    <p:sldId id="580" r:id="rId39"/>
    <p:sldId id="579" r:id="rId40"/>
    <p:sldId id="510" r:id="rId41"/>
    <p:sldId id="581" r:id="rId42"/>
    <p:sldId id="582" r:id="rId43"/>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7B399"/>
    <a:srgbClr val="191919"/>
    <a:srgbClr val="424E66"/>
    <a:srgbClr val="DEEBE2"/>
    <a:srgbClr val="DFEAE2"/>
    <a:srgbClr val="FFFFFF"/>
    <a:srgbClr val="292929"/>
    <a:srgbClr val="252525"/>
    <a:srgbClr val="FE7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autoAdjust="0"/>
    <p:restoredTop sz="94336" autoAdjust="0"/>
  </p:normalViewPr>
  <p:slideViewPr>
    <p:cSldViewPr>
      <p:cViewPr varScale="1">
        <p:scale>
          <a:sx n="77" d="100"/>
          <a:sy n="77" d="100"/>
        </p:scale>
        <p:origin x="336" y="184"/>
      </p:cViewPr>
      <p:guideLst>
        <p:guide orient="horz" pos="2160"/>
        <p:guide pos="2880"/>
      </p:guideLst>
    </p:cSldViewPr>
  </p:slideViewPr>
  <p:outlineViewPr>
    <p:cViewPr>
      <p:scale>
        <a:sx n="33" d="100"/>
        <a:sy n="33" d="100"/>
      </p:scale>
      <p:origin x="0" y="-156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19716FC-93A6-4D86-8A82-4A929F1962EF}" type="datetimeFigureOut">
              <a:rPr lang="pt-BR"/>
              <a:pPr>
                <a:defRPr/>
              </a:pPr>
              <a:t>25/08/2020</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ADF5464-EF1D-4262-B69B-7D7B797293AD}" type="slidenum">
              <a:rPr lang="pt-BR"/>
              <a:pPr>
                <a:defRPr/>
              </a:pPr>
              <a:t>‹#›</a:t>
            </a:fld>
            <a:endParaRPr lang="pt-BR"/>
          </a:p>
        </p:txBody>
      </p:sp>
    </p:spTree>
    <p:extLst>
      <p:ext uri="{BB962C8B-B14F-4D97-AF65-F5344CB8AC3E}">
        <p14:creationId xmlns:p14="http://schemas.microsoft.com/office/powerpoint/2010/main" val="2358601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mage-net.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DDEFF40A-8AD1-0A4D-9FB8-A13CF3AC8D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C05F85A-0EE4-A24D-8A02-8AA41ABEB3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79" name="Slide Number Placeholder 3">
            <a:extLst>
              <a:ext uri="{FF2B5EF4-FFF2-40B4-BE49-F238E27FC236}">
                <a16:creationId xmlns:a16="http://schemas.microsoft.com/office/drawing/2014/main" id="{8ABC8742-8139-DF46-A832-C213687D71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B8AE5F-29A3-E44E-81AA-62DA9B75DC0C}" type="slidenum">
              <a:rPr lang="pt-BR" altLang="pt-BR" smtClean="0">
                <a:latin typeface="Calibri" panose="020F0502020204030204" pitchFamily="34" charset="0"/>
              </a:rPr>
              <a:pPr/>
              <a:t>8</a:t>
            </a:fld>
            <a:endParaRPr lang="pt-BR" altLang="pt-BR">
              <a:latin typeface="Calibri" panose="020F0502020204030204" pitchFamily="34" charset="0"/>
            </a:endParaRPr>
          </a:p>
        </p:txBody>
      </p:sp>
    </p:spTree>
    <p:extLst>
      <p:ext uri="{BB962C8B-B14F-4D97-AF65-F5344CB8AC3E}">
        <p14:creationId xmlns:p14="http://schemas.microsoft.com/office/powerpoint/2010/main" val="209633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02D810A1-669A-0E44-BB77-25CCCCFDA2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BC57097E-D1CC-224D-BC02-C97B081BDA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O </a:t>
            </a:r>
            <a:r>
              <a:rPr lang="en-US" altLang="en-US" dirty="0" err="1"/>
              <a:t>estado</a:t>
            </a:r>
            <a:r>
              <a:rPr lang="en-US" altLang="en-US" dirty="0"/>
              <a:t> da </a:t>
            </a:r>
            <a:r>
              <a:rPr lang="en-US" altLang="en-US" dirty="0" err="1"/>
              <a:t>arte</a:t>
            </a:r>
            <a:r>
              <a:rPr lang="en-US" altLang="en-US" dirty="0"/>
              <a:t> </a:t>
            </a:r>
            <a:r>
              <a:rPr lang="en-US" altLang="en-US" dirty="0" err="1"/>
              <a:t>resulta</a:t>
            </a:r>
            <a:r>
              <a:rPr lang="en-US" altLang="en-US" dirty="0"/>
              <a:t> em </a:t>
            </a:r>
            <a:r>
              <a:rPr lang="en-US" altLang="en-US" dirty="0" err="1"/>
              <a:t>predição</a:t>
            </a:r>
            <a:r>
              <a:rPr lang="en-US" altLang="en-US" dirty="0"/>
              <a:t> de </a:t>
            </a:r>
            <a:r>
              <a:rPr lang="en-US" altLang="en-US" dirty="0" err="1"/>
              <a:t>séries</a:t>
            </a:r>
            <a:r>
              <a:rPr lang="en-US" altLang="en-US" dirty="0"/>
              <a:t> </a:t>
            </a:r>
            <a:r>
              <a:rPr lang="en-US" altLang="en-US" dirty="0" err="1"/>
              <a:t>temporais</a:t>
            </a:r>
            <a:r>
              <a:rPr lang="en-US" altLang="en-US" dirty="0"/>
              <a:t>, </a:t>
            </a:r>
            <a:r>
              <a:rPr lang="en-US" altLang="en-US" dirty="0" err="1"/>
              <a:t>robótica</a:t>
            </a:r>
            <a:r>
              <a:rPr lang="en-US" altLang="en-US" dirty="0"/>
              <a:t> </a:t>
            </a:r>
            <a:r>
              <a:rPr lang="en-US" altLang="en-US" dirty="0" err="1"/>
              <a:t>adaptativa</a:t>
            </a:r>
            <a:r>
              <a:rPr lang="en-US" altLang="en-US" dirty="0"/>
              <a:t>, </a:t>
            </a:r>
            <a:r>
              <a:rPr lang="en-US" altLang="en-US" dirty="0" err="1"/>
              <a:t>reconhecimento</a:t>
            </a:r>
            <a:r>
              <a:rPr lang="en-US" altLang="en-US" dirty="0"/>
              <a:t> de </a:t>
            </a:r>
            <a:r>
              <a:rPr lang="en-US" altLang="en-US" dirty="0" err="1"/>
              <a:t>caligrafia</a:t>
            </a:r>
            <a:r>
              <a:rPr lang="en-US" altLang="en-US" dirty="0"/>
              <a:t>, </a:t>
            </a:r>
            <a:r>
              <a:rPr lang="en-US" altLang="en-US" dirty="0" err="1"/>
              <a:t>classificação</a:t>
            </a:r>
            <a:r>
              <a:rPr lang="en-US" altLang="en-US" dirty="0"/>
              <a:t> de </a:t>
            </a:r>
            <a:r>
              <a:rPr lang="en-US" altLang="en-US" dirty="0" err="1"/>
              <a:t>imagem</a:t>
            </a:r>
            <a:r>
              <a:rPr lang="en-US" altLang="en-US" dirty="0"/>
              <a:t>, </a:t>
            </a:r>
            <a:r>
              <a:rPr lang="en-US" altLang="en-US" dirty="0" err="1"/>
              <a:t>reconhecimento</a:t>
            </a:r>
            <a:r>
              <a:rPr lang="en-US" altLang="en-US" dirty="0"/>
              <a:t> de </a:t>
            </a:r>
            <a:r>
              <a:rPr lang="en-US" altLang="en-US" dirty="0" err="1"/>
              <a:t>fala</a:t>
            </a:r>
            <a:r>
              <a:rPr lang="en-US" altLang="en-US" dirty="0"/>
              <a:t>, </a:t>
            </a:r>
            <a:r>
              <a:rPr lang="en-US" altLang="en-US" dirty="0" err="1"/>
              <a:t>predição</a:t>
            </a:r>
            <a:r>
              <a:rPr lang="en-US" altLang="en-US" dirty="0"/>
              <a:t> de </a:t>
            </a:r>
            <a:r>
              <a:rPr lang="en-US" altLang="en-US" dirty="0" err="1"/>
              <a:t>mercado</a:t>
            </a:r>
            <a:r>
              <a:rPr lang="en-US" altLang="en-US" dirty="0"/>
              <a:t> de </a:t>
            </a:r>
            <a:r>
              <a:rPr lang="en-US" altLang="en-US" dirty="0" err="1"/>
              <a:t>ações</a:t>
            </a:r>
            <a:r>
              <a:rPr lang="en-US" altLang="en-US" dirty="0"/>
              <a:t> e outros </a:t>
            </a:r>
            <a:r>
              <a:rPr lang="en-US" altLang="en-US" dirty="0" err="1"/>
              <a:t>problemas</a:t>
            </a:r>
            <a:r>
              <a:rPr lang="en-US" altLang="en-US" dirty="0"/>
              <a:t> de </a:t>
            </a:r>
            <a:r>
              <a:rPr lang="en-US" altLang="en-US" dirty="0" err="1"/>
              <a:t>aprendizado</a:t>
            </a:r>
            <a:r>
              <a:rPr lang="en-US" altLang="en-US" dirty="0"/>
              <a:t> de </a:t>
            </a:r>
            <a:r>
              <a:rPr lang="en-US" altLang="en-US" dirty="0" err="1"/>
              <a:t>seqüência</a:t>
            </a:r>
            <a:r>
              <a:rPr lang="en-US" altLang="en-US" dirty="0"/>
              <a:t>. </a:t>
            </a:r>
            <a:r>
              <a:rPr lang="en-US" altLang="en-US" dirty="0" err="1"/>
              <a:t>Tudo</a:t>
            </a:r>
            <a:r>
              <a:rPr lang="en-US" altLang="en-US" dirty="0"/>
              <a:t> </a:t>
            </a:r>
            <a:r>
              <a:rPr lang="en-US" altLang="en-US" dirty="0" err="1"/>
              <a:t>pode</a:t>
            </a:r>
            <a:r>
              <a:rPr lang="en-US" altLang="en-US" dirty="0"/>
              <a:t> </a:t>
            </a:r>
            <a:r>
              <a:rPr lang="en-US" altLang="en-US" dirty="0" err="1"/>
              <a:t>ser</a:t>
            </a:r>
            <a:r>
              <a:rPr lang="en-US" altLang="en-US" dirty="0"/>
              <a:t> </a:t>
            </a:r>
            <a:r>
              <a:rPr lang="en-US" altLang="en-US" dirty="0" err="1"/>
              <a:t>processado</a:t>
            </a:r>
            <a:r>
              <a:rPr lang="en-US" altLang="en-US" dirty="0"/>
              <a:t> </a:t>
            </a:r>
            <a:r>
              <a:rPr lang="en-US" altLang="en-US" dirty="0" err="1"/>
              <a:t>seqüencialmente</a:t>
            </a:r>
            <a:r>
              <a:rPr lang="en-US" altLang="en-US" dirty="0"/>
              <a:t>.</a:t>
            </a:r>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p:txBody>
      </p:sp>
      <p:sp>
        <p:nvSpPr>
          <p:cNvPr id="88067" name="Slide Number Placeholder 3">
            <a:extLst>
              <a:ext uri="{FF2B5EF4-FFF2-40B4-BE49-F238E27FC236}">
                <a16:creationId xmlns:a16="http://schemas.microsoft.com/office/drawing/2014/main" id="{4C2792F0-7A04-ED4E-9F2F-E543877C2F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8AE620-5112-744A-9C58-40240A5BD3F8}" type="slidenum">
              <a:rPr lang="pt-BR" altLang="pt-BR" smtClean="0">
                <a:latin typeface="Calibri" panose="020F0502020204030204" pitchFamily="34" charset="0"/>
              </a:rPr>
              <a:pPr/>
              <a:t>27</a:t>
            </a:fld>
            <a:endParaRPr lang="pt-BR" altLang="pt-BR">
              <a:latin typeface="Calibri" panose="020F0502020204030204" pitchFamily="34" charset="0"/>
            </a:endParaRPr>
          </a:p>
        </p:txBody>
      </p:sp>
    </p:spTree>
    <p:extLst>
      <p:ext uri="{BB962C8B-B14F-4D97-AF65-F5344CB8AC3E}">
        <p14:creationId xmlns:p14="http://schemas.microsoft.com/office/powerpoint/2010/main" val="73698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D977D38-3825-DD49-ADC0-023438C5F8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18AA9BF2-F838-FD44-9931-AF0BDBBA27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As </a:t>
            </a:r>
            <a:r>
              <a:rPr lang="en-US" altLang="en-US" dirty="0" err="1"/>
              <a:t>unidades</a:t>
            </a:r>
            <a:r>
              <a:rPr lang="en-US" altLang="en-US" dirty="0"/>
              <a:t> LSTM </a:t>
            </a:r>
            <a:r>
              <a:rPr lang="en-US" altLang="en-US" dirty="0" err="1"/>
              <a:t>fornecem</a:t>
            </a:r>
            <a:r>
              <a:rPr lang="en-US" altLang="en-US" dirty="0"/>
              <a:t> </a:t>
            </a:r>
            <a:r>
              <a:rPr lang="en-US" altLang="en-US" dirty="0" err="1"/>
              <a:t>às</a:t>
            </a:r>
            <a:r>
              <a:rPr lang="en-US" altLang="en-US" dirty="0"/>
              <a:t> </a:t>
            </a:r>
            <a:r>
              <a:rPr lang="en-US" altLang="en-US" dirty="0" err="1"/>
              <a:t>células</a:t>
            </a:r>
            <a:r>
              <a:rPr lang="en-US" altLang="en-US" dirty="0"/>
              <a:t> de </a:t>
            </a:r>
            <a:r>
              <a:rPr lang="en-US" altLang="en-US" dirty="0" err="1"/>
              <a:t>memória</a:t>
            </a:r>
            <a:r>
              <a:rPr lang="en-US" altLang="en-US" dirty="0"/>
              <a:t> da </a:t>
            </a:r>
            <a:r>
              <a:rPr lang="en-US" altLang="en-US" dirty="0" err="1"/>
              <a:t>rede</a:t>
            </a:r>
            <a:r>
              <a:rPr lang="en-US" altLang="en-US" dirty="0"/>
              <a:t> </a:t>
            </a:r>
            <a:r>
              <a:rPr lang="en-US" altLang="en-US" dirty="0" err="1"/>
              <a:t>operações</a:t>
            </a:r>
            <a:r>
              <a:rPr lang="en-US" altLang="en-US" dirty="0"/>
              <a:t> de </a:t>
            </a:r>
            <a:r>
              <a:rPr lang="en-US" altLang="en-US" dirty="0" err="1"/>
              <a:t>leitura</a:t>
            </a:r>
            <a:r>
              <a:rPr lang="en-US" altLang="en-US" dirty="0"/>
              <a:t>, </a:t>
            </a:r>
            <a:r>
              <a:rPr lang="en-US" altLang="en-US" dirty="0" err="1"/>
              <a:t>gravação</a:t>
            </a:r>
            <a:r>
              <a:rPr lang="en-US" altLang="en-US" dirty="0"/>
              <a:t> e </a:t>
            </a:r>
            <a:r>
              <a:rPr lang="en-US" altLang="en-US" dirty="0" err="1"/>
              <a:t>redefinição</a:t>
            </a:r>
            <a:r>
              <a:rPr lang="en-US" altLang="en-US" dirty="0"/>
              <a:t>. Durante o </a:t>
            </a:r>
            <a:r>
              <a:rPr lang="en-US" altLang="en-US" dirty="0" err="1"/>
              <a:t>treinamento</a:t>
            </a:r>
            <a:r>
              <a:rPr lang="en-US" altLang="en-US" dirty="0"/>
              <a:t>, a </a:t>
            </a:r>
            <a:r>
              <a:rPr lang="en-US" altLang="en-US" dirty="0" err="1"/>
              <a:t>rede</a:t>
            </a:r>
            <a:r>
              <a:rPr lang="en-US" altLang="en-US" dirty="0"/>
              <a:t> </a:t>
            </a:r>
            <a:r>
              <a:rPr lang="en-US" altLang="en-US" dirty="0" err="1"/>
              <a:t>pode</a:t>
            </a:r>
            <a:r>
              <a:rPr lang="en-US" altLang="en-US" dirty="0"/>
              <a:t> </a:t>
            </a:r>
            <a:r>
              <a:rPr lang="en-US" altLang="en-US" dirty="0" err="1"/>
              <a:t>aprender</a:t>
            </a:r>
            <a:r>
              <a:rPr lang="en-US" altLang="en-US" dirty="0"/>
              <a:t> </a:t>
            </a:r>
            <a:r>
              <a:rPr lang="en-US" altLang="en-US" dirty="0" err="1"/>
              <a:t>quando</a:t>
            </a:r>
            <a:r>
              <a:rPr lang="en-US" altLang="en-US" dirty="0"/>
              <a:t> </a:t>
            </a:r>
            <a:r>
              <a:rPr lang="en-US" altLang="en-US" dirty="0" err="1"/>
              <a:t>deve</a:t>
            </a:r>
            <a:r>
              <a:rPr lang="en-US" altLang="en-US" dirty="0"/>
              <a:t> se </a:t>
            </a:r>
            <a:r>
              <a:rPr lang="en-US" altLang="en-US" dirty="0" err="1"/>
              <a:t>lembrar</a:t>
            </a:r>
            <a:r>
              <a:rPr lang="en-US" altLang="en-US" dirty="0"/>
              <a:t> dos dados e </a:t>
            </a:r>
            <a:r>
              <a:rPr lang="en-US" altLang="en-US" dirty="0" err="1"/>
              <a:t>quando</a:t>
            </a:r>
            <a:r>
              <a:rPr lang="en-US" altLang="en-US" dirty="0"/>
              <a:t> </a:t>
            </a:r>
            <a:r>
              <a:rPr lang="en-US" altLang="en-US" dirty="0" err="1"/>
              <a:t>deve</a:t>
            </a:r>
            <a:r>
              <a:rPr lang="en-US" altLang="en-US" dirty="0"/>
              <a:t> </a:t>
            </a:r>
            <a:r>
              <a:rPr lang="en-US" altLang="en-US" dirty="0" err="1"/>
              <a:t>descartá-los</a:t>
            </a:r>
            <a:r>
              <a:rPr lang="en-US" altLang="en-US" dirty="0"/>
              <a:t>.</a:t>
            </a:r>
          </a:p>
          <a:p>
            <a:pPr marL="171450" indent="-171450">
              <a:buFontTx/>
              <a:buChar char="-"/>
            </a:pPr>
            <a:endParaRPr lang="en-US" altLang="en-US" dirty="0"/>
          </a:p>
          <a:p>
            <a:pPr marL="171450" indent="-171450">
              <a:buFontTx/>
              <a:buChar char="-"/>
            </a:pPr>
            <a:r>
              <a:rPr lang="en-US" altLang="en-US" dirty="0" err="1"/>
              <a:t>Adequado</a:t>
            </a:r>
            <a:r>
              <a:rPr lang="en-US" altLang="en-US" dirty="0"/>
              <a:t> para </a:t>
            </a:r>
            <a:r>
              <a:rPr lang="en-US" altLang="en-US" dirty="0" err="1"/>
              <a:t>aprender</a:t>
            </a:r>
            <a:r>
              <a:rPr lang="en-US" altLang="en-US" dirty="0"/>
              <a:t> com a </a:t>
            </a:r>
            <a:r>
              <a:rPr lang="en-US" altLang="en-US" dirty="0" err="1"/>
              <a:t>experiência</a:t>
            </a:r>
            <a:r>
              <a:rPr lang="en-US" altLang="en-US" dirty="0"/>
              <a:t> para </a:t>
            </a:r>
            <a:r>
              <a:rPr lang="en-US" altLang="en-US" dirty="0" err="1"/>
              <a:t>classificar</a:t>
            </a:r>
            <a:r>
              <a:rPr lang="en-US" altLang="en-US" dirty="0"/>
              <a:t>, </a:t>
            </a:r>
            <a:r>
              <a:rPr lang="en-US" altLang="en-US" dirty="0" err="1"/>
              <a:t>processar</a:t>
            </a:r>
            <a:r>
              <a:rPr lang="en-US" altLang="en-US" dirty="0"/>
              <a:t> e </a:t>
            </a:r>
            <a:r>
              <a:rPr lang="en-US" altLang="en-US" dirty="0" err="1"/>
              <a:t>prever</a:t>
            </a:r>
            <a:r>
              <a:rPr lang="en-US" altLang="en-US" dirty="0"/>
              <a:t> </a:t>
            </a:r>
            <a:r>
              <a:rPr lang="en-US" altLang="en-US" dirty="0" err="1"/>
              <a:t>séries</a:t>
            </a:r>
            <a:r>
              <a:rPr lang="en-US" altLang="en-US" dirty="0"/>
              <a:t> </a:t>
            </a:r>
            <a:r>
              <a:rPr lang="en-US" altLang="en-US" dirty="0" err="1"/>
              <a:t>temporais</a:t>
            </a:r>
            <a:r>
              <a:rPr lang="en-US" altLang="en-US" dirty="0"/>
              <a:t> </a:t>
            </a:r>
            <a:r>
              <a:rPr lang="en-US" altLang="en-US" dirty="0" err="1"/>
              <a:t>quando</a:t>
            </a:r>
            <a:r>
              <a:rPr lang="en-US" altLang="en-US" dirty="0"/>
              <a:t> </a:t>
            </a:r>
            <a:r>
              <a:rPr lang="en-US" altLang="en-US" dirty="0" err="1"/>
              <a:t>há</a:t>
            </a:r>
            <a:r>
              <a:rPr lang="en-US" altLang="en-US" dirty="0"/>
              <a:t> </a:t>
            </a:r>
            <a:r>
              <a:rPr lang="en-US" altLang="en-US" dirty="0" err="1"/>
              <a:t>muito</a:t>
            </a:r>
            <a:r>
              <a:rPr lang="en-US" altLang="en-US" dirty="0"/>
              <a:t> </a:t>
            </a:r>
            <a:r>
              <a:rPr lang="en-US" altLang="en-US" dirty="0" err="1"/>
              <a:t>longo</a:t>
            </a:r>
            <a:r>
              <a:rPr lang="en-US" altLang="en-US" dirty="0"/>
              <a:t> tempo de </a:t>
            </a:r>
            <a:r>
              <a:rPr lang="en-US" altLang="en-US" dirty="0" err="1"/>
              <a:t>atraso</a:t>
            </a:r>
            <a:r>
              <a:rPr lang="en-US" altLang="en-US" dirty="0"/>
              <a:t> entre </a:t>
            </a:r>
            <a:r>
              <a:rPr lang="en-US" altLang="en-US" dirty="0" err="1"/>
              <a:t>os</a:t>
            </a:r>
            <a:r>
              <a:rPr lang="en-US" altLang="en-US" dirty="0"/>
              <a:t> </a:t>
            </a:r>
            <a:r>
              <a:rPr lang="en-US" altLang="en-US" dirty="0" err="1"/>
              <a:t>eventos</a:t>
            </a:r>
            <a:r>
              <a:rPr lang="en-US" altLang="en-US" dirty="0"/>
              <a:t> </a:t>
            </a:r>
            <a:r>
              <a:rPr lang="en-US" altLang="en-US" dirty="0" err="1"/>
              <a:t>importantes</a:t>
            </a:r>
            <a:r>
              <a:rPr lang="en-US" altLang="en-US" dirty="0"/>
              <a:t>.</a:t>
            </a:r>
          </a:p>
        </p:txBody>
      </p:sp>
      <p:sp>
        <p:nvSpPr>
          <p:cNvPr id="89091" name="Slide Number Placeholder 3">
            <a:extLst>
              <a:ext uri="{FF2B5EF4-FFF2-40B4-BE49-F238E27FC236}">
                <a16:creationId xmlns:a16="http://schemas.microsoft.com/office/drawing/2014/main" id="{907BBABA-C7FA-734D-ABAF-A3E0038DA1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CF056C-57D1-0149-9613-11E7E4E15227}" type="slidenum">
              <a:rPr lang="pt-BR" altLang="pt-BR" smtClean="0">
                <a:latin typeface="Calibri" panose="020F0502020204030204" pitchFamily="34" charset="0"/>
              </a:rPr>
              <a:pPr/>
              <a:t>28</a:t>
            </a:fld>
            <a:endParaRPr lang="pt-BR" altLang="pt-BR">
              <a:latin typeface="Calibri" panose="020F0502020204030204" pitchFamily="34" charset="0"/>
            </a:endParaRPr>
          </a:p>
        </p:txBody>
      </p:sp>
    </p:spTree>
    <p:extLst>
      <p:ext uri="{BB962C8B-B14F-4D97-AF65-F5344CB8AC3E}">
        <p14:creationId xmlns:p14="http://schemas.microsoft.com/office/powerpoint/2010/main" val="54979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2231386D-E7E4-064D-8E51-D887830DF8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E9206159-6529-A54C-93D7-92E599E3F4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O Gerador de legenda de imagem neural gera legendas de linguagem natural apropriadas apenas com base nos pixels, combinando uma CNN de visão e um RNN gerador de linguagem.</a:t>
            </a:r>
          </a:p>
        </p:txBody>
      </p:sp>
      <p:sp>
        <p:nvSpPr>
          <p:cNvPr id="93187" name="Slide Number Placeholder 3">
            <a:extLst>
              <a:ext uri="{FF2B5EF4-FFF2-40B4-BE49-F238E27FC236}">
                <a16:creationId xmlns:a16="http://schemas.microsoft.com/office/drawing/2014/main" id="{D2EE3D90-8871-7A4D-89C5-6AA6E99DB3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3FEB7A-269A-9548-8E48-EC80278E5D95}" type="slidenum">
              <a:rPr lang="pt-BR" altLang="pt-BR" smtClean="0">
                <a:latin typeface="Calibri" panose="020F0502020204030204" pitchFamily="34" charset="0"/>
              </a:rPr>
              <a:pPr/>
              <a:t>29</a:t>
            </a:fld>
            <a:endParaRPr lang="pt-BR" altLang="pt-BR">
              <a:latin typeface="Calibri" panose="020F0502020204030204" pitchFamily="34" charset="0"/>
            </a:endParaRPr>
          </a:p>
        </p:txBody>
      </p:sp>
    </p:spTree>
    <p:extLst>
      <p:ext uri="{BB962C8B-B14F-4D97-AF65-F5344CB8AC3E}">
        <p14:creationId xmlns:p14="http://schemas.microsoft.com/office/powerpoint/2010/main" val="268963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72CDDD99-9344-7346-9533-70F7FCA3FB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36CE3933-3DE4-974A-9F32-027772A035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Embeddings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em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em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a:p>
            <a:pPr marL="171450" indent="-171450">
              <a:buFontTx/>
              <a:buChar char="-"/>
            </a:pPr>
            <a:endParaRPr lang="en-US" altLang="en-US" dirty="0"/>
          </a:p>
        </p:txBody>
      </p:sp>
      <p:sp>
        <p:nvSpPr>
          <p:cNvPr id="94211" name="Slide Number Placeholder 3">
            <a:extLst>
              <a:ext uri="{FF2B5EF4-FFF2-40B4-BE49-F238E27FC236}">
                <a16:creationId xmlns:a16="http://schemas.microsoft.com/office/drawing/2014/main" id="{EFCA4688-A3FB-C845-B9E7-F2478776FB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37AFBA-F385-3745-B099-EC5CD0CC8B6C}" type="slidenum">
              <a:rPr lang="pt-BR" altLang="pt-BR" smtClean="0">
                <a:latin typeface="Calibri" panose="020F0502020204030204" pitchFamily="34" charset="0"/>
              </a:rPr>
              <a:pPr/>
              <a:t>30</a:t>
            </a:fld>
            <a:endParaRPr lang="pt-BR" altLang="pt-BR">
              <a:latin typeface="Calibri" panose="020F0502020204030204" pitchFamily="34" charset="0"/>
            </a:endParaRPr>
          </a:p>
        </p:txBody>
      </p:sp>
    </p:spTree>
    <p:extLst>
      <p:ext uri="{BB962C8B-B14F-4D97-AF65-F5344CB8AC3E}">
        <p14:creationId xmlns:p14="http://schemas.microsoft.com/office/powerpoint/2010/main" val="625701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1DD55C9-D741-A04B-A7C0-545666F0F6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DD53BE0B-D5D1-034E-A444-E17B7A9ECF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0355" name="Slide Number Placeholder 3">
            <a:extLst>
              <a:ext uri="{FF2B5EF4-FFF2-40B4-BE49-F238E27FC236}">
                <a16:creationId xmlns:a16="http://schemas.microsoft.com/office/drawing/2014/main" id="{F48191D3-D4C6-E64C-A045-D1A1C54911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3D4658-79B8-354B-9C63-30AFBEEF5419}" type="slidenum">
              <a:rPr lang="pt-BR" altLang="pt-BR" smtClean="0">
                <a:latin typeface="Calibri" panose="020F0502020204030204" pitchFamily="34" charset="0"/>
              </a:rPr>
              <a:pPr/>
              <a:t>31</a:t>
            </a:fld>
            <a:endParaRPr lang="pt-BR" altLang="pt-BR">
              <a:latin typeface="Calibri" panose="020F0502020204030204" pitchFamily="34" charset="0"/>
            </a:endParaRPr>
          </a:p>
        </p:txBody>
      </p:sp>
    </p:spTree>
    <p:extLst>
      <p:ext uri="{BB962C8B-B14F-4D97-AF65-F5344CB8AC3E}">
        <p14:creationId xmlns:p14="http://schemas.microsoft.com/office/powerpoint/2010/main" val="192110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C045B4E-1600-F94E-B265-28B45AAC7E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79B25227-0209-BD47-8998-2B6DA40F3A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222222"/>
                </a:solidFill>
                <a:latin typeface="Arial" panose="020B0604020202020204" pitchFamily="34" charset="0"/>
              </a:rPr>
              <a:t>Esse tipo de computação pode fornecer o processo de solução de problemas mais criativo e paralelizado de acordo com as leis conhecidas da física.</a:t>
            </a:r>
            <a:br>
              <a:rPr lang="en-US" altLang="en-US">
                <a:solidFill>
                  <a:srgbClr val="222222"/>
                </a:solidFill>
                <a:latin typeface="Arial" panose="020B0604020202020204" pitchFamily="34" charset="0"/>
              </a:rPr>
            </a:br>
            <a:endParaRPr lang="en-US" altLang="en-US"/>
          </a:p>
        </p:txBody>
      </p:sp>
      <p:sp>
        <p:nvSpPr>
          <p:cNvPr id="101379" name="Slide Number Placeholder 3">
            <a:extLst>
              <a:ext uri="{FF2B5EF4-FFF2-40B4-BE49-F238E27FC236}">
                <a16:creationId xmlns:a16="http://schemas.microsoft.com/office/drawing/2014/main" id="{9F8AE2CD-41D5-254C-B04B-B390BD4BC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F4F3BF-F7CD-D740-B80F-80475A42C1DF}" type="slidenum">
              <a:rPr lang="pt-BR" altLang="pt-BR" smtClean="0">
                <a:latin typeface="Calibri" panose="020F0502020204030204" pitchFamily="34" charset="0"/>
              </a:rPr>
              <a:pPr/>
              <a:t>33</a:t>
            </a:fld>
            <a:endParaRPr lang="pt-BR" altLang="pt-BR">
              <a:latin typeface="Calibri" panose="020F0502020204030204" pitchFamily="34" charset="0"/>
            </a:endParaRPr>
          </a:p>
        </p:txBody>
      </p:sp>
    </p:spTree>
    <p:extLst>
      <p:ext uri="{BB962C8B-B14F-4D97-AF65-F5344CB8AC3E}">
        <p14:creationId xmlns:p14="http://schemas.microsoft.com/office/powerpoint/2010/main" val="3351603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82BD9998-0006-FB4B-BE84-3D5EC7262B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2" name="Notes Placeholder 2">
            <a:extLst>
              <a:ext uri="{FF2B5EF4-FFF2-40B4-BE49-F238E27FC236}">
                <a16:creationId xmlns:a16="http://schemas.microsoft.com/office/drawing/2014/main" id="{603F0934-C299-684A-9066-1389A15E4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2403" name="Slide Number Placeholder 3">
            <a:extLst>
              <a:ext uri="{FF2B5EF4-FFF2-40B4-BE49-F238E27FC236}">
                <a16:creationId xmlns:a16="http://schemas.microsoft.com/office/drawing/2014/main" id="{D1170CAE-DBDA-3A41-87C6-8B377A3ED1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460B70-E96E-4041-A070-B142C8DB2BA7}" type="slidenum">
              <a:rPr lang="pt-BR" altLang="pt-BR" smtClean="0">
                <a:latin typeface="Calibri" panose="020F0502020204030204" pitchFamily="34" charset="0"/>
              </a:rPr>
              <a:pPr/>
              <a:t>35</a:t>
            </a:fld>
            <a:endParaRPr lang="pt-BR" altLang="pt-BR">
              <a:latin typeface="Calibri" panose="020F0502020204030204" pitchFamily="34" charset="0"/>
            </a:endParaRPr>
          </a:p>
        </p:txBody>
      </p:sp>
    </p:spTree>
    <p:extLst>
      <p:ext uri="{BB962C8B-B14F-4D97-AF65-F5344CB8AC3E}">
        <p14:creationId xmlns:p14="http://schemas.microsoft.com/office/powerpoint/2010/main" val="58839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26F2E359-7A38-F84E-957F-6E1D15C6E5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55F45160-ACD6-3C47-B0F0-7F711CDC10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Machines that learn to represent the world from experience.</a:t>
            </a:r>
          </a:p>
          <a:p>
            <a:pPr marL="171450" indent="-171450">
              <a:buFontTx/>
              <a:buChar char="-"/>
            </a:pPr>
            <a:endParaRPr lang="en-US" altLang="en-US"/>
          </a:p>
          <a:p>
            <a:pPr marL="171450" indent="-171450">
              <a:buFontTx/>
              <a:buChar char="-"/>
            </a:pPr>
            <a:r>
              <a:rPr lang="en-US" altLang="en-US"/>
              <a:t>Deep Learning is no magic! Just statistics in a black box, butexceptional effective at learning patterns.</a:t>
            </a:r>
          </a:p>
          <a:p>
            <a:pPr marL="171450" indent="-171450">
              <a:buFontTx/>
              <a:buChar char="-"/>
            </a:pPr>
            <a:endParaRPr lang="en-US" altLang="en-US"/>
          </a:p>
          <a:p>
            <a:pPr marL="171450" indent="-171450">
              <a:buFontTx/>
              <a:buChar char="-"/>
            </a:pPr>
            <a:r>
              <a:rPr lang="en-US" altLang="en-US"/>
              <a:t>We haven’t figured out creativity and human-empathy.</a:t>
            </a:r>
          </a:p>
          <a:p>
            <a:pPr marL="171450" indent="-171450">
              <a:buFontTx/>
              <a:buChar char="-"/>
            </a:pPr>
            <a:endParaRPr lang="en-US" altLang="en-US"/>
          </a:p>
          <a:p>
            <a:pPr marL="171450" indent="-171450">
              <a:buFontTx/>
              <a:buChar char="-"/>
            </a:pPr>
            <a:r>
              <a:rPr lang="en-US" altLang="en-US"/>
              <a:t>Transitioning from research to consumer products. Will make thetools you use every day work better, faster and smarter.</a:t>
            </a:r>
          </a:p>
        </p:txBody>
      </p:sp>
      <p:sp>
        <p:nvSpPr>
          <p:cNvPr id="103427" name="Slide Number Placeholder 3">
            <a:extLst>
              <a:ext uri="{FF2B5EF4-FFF2-40B4-BE49-F238E27FC236}">
                <a16:creationId xmlns:a16="http://schemas.microsoft.com/office/drawing/2014/main" id="{C012A862-3C67-A443-9482-AE09DD4792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77031A-D336-DF48-9F41-7D7BA10A8741}" type="slidenum">
              <a:rPr lang="pt-BR" altLang="pt-BR" smtClean="0">
                <a:latin typeface="Calibri" panose="020F0502020204030204" pitchFamily="34" charset="0"/>
              </a:rPr>
              <a:pPr/>
              <a:t>36</a:t>
            </a:fld>
            <a:endParaRPr lang="pt-BR" altLang="pt-BR">
              <a:latin typeface="Calibri" panose="020F0502020204030204" pitchFamily="34" charset="0"/>
            </a:endParaRPr>
          </a:p>
        </p:txBody>
      </p:sp>
    </p:spTree>
    <p:extLst>
      <p:ext uri="{BB962C8B-B14F-4D97-AF65-F5344CB8AC3E}">
        <p14:creationId xmlns:p14="http://schemas.microsoft.com/office/powerpoint/2010/main" val="3616699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23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a:p>
        </p:txBody>
      </p:sp>
      <p:sp>
        <p:nvSpPr>
          <p:cNvPr id="87044" name="Espaço Reservado para Rodapé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pt-BR"/>
          </a:p>
        </p:txBody>
      </p:sp>
      <p:sp>
        <p:nvSpPr>
          <p:cNvPr id="87045" name="Espaço Reservado para Número de Slide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06CAE5-F237-432C-B437-894895A2E83F}" type="slidenum">
              <a:rPr lang="pt-BR" smtClean="0"/>
              <a:pPr fontAlgn="base">
                <a:spcBef>
                  <a:spcPct val="0"/>
                </a:spcBef>
                <a:spcAft>
                  <a:spcPct val="0"/>
                </a:spcAft>
                <a:defRPr/>
              </a:pPr>
              <a:t>37</a:t>
            </a:fld>
            <a:endParaRPr lang="pt-BR"/>
          </a:p>
        </p:txBody>
      </p:sp>
      <p:sp>
        <p:nvSpPr>
          <p:cNvPr id="87046" name="Espaço Reservado para Cabeçalho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pt-BR"/>
              <a:t>Sistemas Imunológicos Artificiais</a:t>
            </a:r>
          </a:p>
        </p:txBody>
      </p:sp>
    </p:spTree>
    <p:extLst>
      <p:ext uri="{BB962C8B-B14F-4D97-AF65-F5344CB8AC3E}">
        <p14:creationId xmlns:p14="http://schemas.microsoft.com/office/powerpoint/2010/main" val="110477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87" name="Shape 38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86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C24B7903-24E5-6040-9557-15791DC1DF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84C7B78F-62E2-5C4F-BB37-C3B6FECBAD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5" name="Slide Number Placeholder 3">
            <a:extLst>
              <a:ext uri="{FF2B5EF4-FFF2-40B4-BE49-F238E27FC236}">
                <a16:creationId xmlns:a16="http://schemas.microsoft.com/office/drawing/2014/main" id="{2EDE6566-5D57-774E-A185-298FB3D27F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09BD69-094D-0943-A55C-1B91B302B7AC}" type="slidenum">
              <a:rPr lang="pt-BR" altLang="pt-BR" smtClean="0">
                <a:latin typeface="Calibri" panose="020F0502020204030204" pitchFamily="34" charset="0"/>
              </a:rPr>
              <a:pPr/>
              <a:t>16</a:t>
            </a:fld>
            <a:endParaRPr lang="pt-BR" altLang="pt-BR">
              <a:latin typeface="Calibri" panose="020F0502020204030204" pitchFamily="34" charset="0"/>
            </a:endParaRPr>
          </a:p>
        </p:txBody>
      </p:sp>
    </p:spTree>
    <p:extLst>
      <p:ext uri="{BB962C8B-B14F-4D97-AF65-F5344CB8AC3E}">
        <p14:creationId xmlns:p14="http://schemas.microsoft.com/office/powerpoint/2010/main" val="270039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ImageNet</a:t>
            </a:r>
            <a:r>
              <a:rPr lang="en-US" sz="1200" b="0" i="0" kern="1200" dirty="0">
                <a:solidFill>
                  <a:schemeClr val="tx1"/>
                </a:solidFill>
                <a:effectLst/>
                <a:latin typeface="+mn-lt"/>
                <a:ea typeface="+mn-ea"/>
                <a:cs typeface="+mn-cs"/>
              </a:rPr>
              <a:t> is a dataset of over 15 million labeled high-resolution images belonging to roughly 22,000 categories. The images were collected from the web and labeled by human labelers using Amazon’s Mechanical Turk crowd-sourcing tool. Starting in 2010, as part of the Pascal Visual Object Challenge, an annual competition called the ImageNet Large-Scale Visual Recognition Challenge (ILSVRC) has been held. ILSVRC uses a subset of ImageNet with roughly 1000 images in each of 1000 categories. In all, there are roughly 1.2 million training images, 50,000 validation images, and 150,000 testing images. ImageNet consists of variable-resolution images. Therefore, the images have been down-sampled to a fixed resolution of 256×256. Given a rectangular image, the image is rescaled and cropped out the central 256×256 patch from the resulting image.</a:t>
            </a:r>
            <a:endParaRPr lang="en-US" dirty="0"/>
          </a:p>
        </p:txBody>
      </p:sp>
      <p:sp>
        <p:nvSpPr>
          <p:cNvPr id="4" name="Slide Number Placeholder 3"/>
          <p:cNvSpPr>
            <a:spLocks noGrp="1"/>
          </p:cNvSpPr>
          <p:nvPr>
            <p:ph type="sldNum" sz="quarter" idx="10"/>
          </p:nvPr>
        </p:nvSpPr>
        <p:spPr/>
        <p:txBody>
          <a:bodyPr/>
          <a:lstStyle/>
          <a:p>
            <a:pPr>
              <a:defRPr/>
            </a:pPr>
            <a:fld id="{AADF5464-EF1D-4262-B69B-7D7B797293AD}" type="slidenum">
              <a:rPr lang="pt-BR" smtClean="0"/>
              <a:pPr>
                <a:defRPr/>
              </a:pPr>
              <a:t>17</a:t>
            </a:fld>
            <a:endParaRPr lang="pt-BR"/>
          </a:p>
        </p:txBody>
      </p:sp>
    </p:spTree>
    <p:extLst>
      <p:ext uri="{BB962C8B-B14F-4D97-AF65-F5344CB8AC3E}">
        <p14:creationId xmlns:p14="http://schemas.microsoft.com/office/powerpoint/2010/main" val="93607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795B1E8A-F785-5F40-AC66-E043C734AD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396394E6-F7D1-0F4A-9912-D42CDD2896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76803" name="Slide Number Placeholder 3">
            <a:extLst>
              <a:ext uri="{FF2B5EF4-FFF2-40B4-BE49-F238E27FC236}">
                <a16:creationId xmlns:a16="http://schemas.microsoft.com/office/drawing/2014/main" id="{30D36842-D5CE-CD4F-AB48-257A634B51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0AC8CEF-6105-FB48-B04B-D20CA0A8D296}" type="slidenum">
              <a:rPr lang="pt-BR" altLang="pt-BR" smtClean="0">
                <a:latin typeface="Calibri" panose="020F0502020204030204" pitchFamily="34" charset="0"/>
              </a:rPr>
              <a:pPr/>
              <a:t>20</a:t>
            </a:fld>
            <a:endParaRPr lang="pt-BR" altLang="pt-BR">
              <a:latin typeface="Calibri" panose="020F0502020204030204" pitchFamily="34" charset="0"/>
            </a:endParaRPr>
          </a:p>
        </p:txBody>
      </p:sp>
    </p:spTree>
    <p:extLst>
      <p:ext uri="{BB962C8B-B14F-4D97-AF65-F5344CB8AC3E}">
        <p14:creationId xmlns:p14="http://schemas.microsoft.com/office/powerpoint/2010/main" val="321998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4C8EBA44-DD8D-494F-84A8-A4D97C32B6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3A08D5E7-2455-1A40-92B1-7A7D57B70E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Consiste</a:t>
            </a:r>
            <a:r>
              <a:rPr lang="en-US" altLang="en-US" dirty="0"/>
              <a:t> em </a:t>
            </a:r>
            <a:r>
              <a:rPr lang="en-US" altLang="en-US" dirty="0" err="1"/>
              <a:t>uma</a:t>
            </a:r>
            <a:r>
              <a:rPr lang="en-US" altLang="en-US" dirty="0"/>
              <a:t> entrada, </a:t>
            </a:r>
            <a:r>
              <a:rPr lang="en-US" altLang="en-US" dirty="0" err="1"/>
              <a:t>uma</a:t>
            </a:r>
            <a:r>
              <a:rPr lang="en-US" altLang="en-US" dirty="0"/>
              <a:t> </a:t>
            </a:r>
            <a:r>
              <a:rPr lang="en-US" altLang="en-US" dirty="0" err="1"/>
              <a:t>saída</a:t>
            </a:r>
            <a:r>
              <a:rPr lang="en-US" altLang="en-US" dirty="0"/>
              <a:t> e </a:t>
            </a:r>
            <a:r>
              <a:rPr lang="en-US" altLang="en-US" dirty="0" err="1"/>
              <a:t>várias</a:t>
            </a:r>
            <a:r>
              <a:rPr lang="en-US" altLang="en-US" dirty="0"/>
              <a:t> </a:t>
            </a:r>
            <a:r>
              <a:rPr lang="en-US" altLang="en-US" dirty="0" err="1"/>
              <a:t>camadas</a:t>
            </a:r>
            <a:r>
              <a:rPr lang="en-US" altLang="en-US" dirty="0"/>
              <a:t> </a:t>
            </a:r>
            <a:r>
              <a:rPr lang="en-US" altLang="en-US" dirty="0" err="1"/>
              <a:t>ocultas</a:t>
            </a:r>
            <a:r>
              <a:rPr lang="en-US" altLang="en-US" dirty="0"/>
              <a:t> </a:t>
            </a:r>
            <a:r>
              <a:rPr lang="en-US" altLang="en-US" dirty="0" err="1"/>
              <a:t>totalmente</a:t>
            </a:r>
            <a:r>
              <a:rPr lang="en-US" altLang="en-US" dirty="0"/>
              <a:t> </a:t>
            </a:r>
            <a:r>
              <a:rPr lang="en-US" altLang="en-US" dirty="0" err="1"/>
              <a:t>conectadas</a:t>
            </a:r>
            <a:r>
              <a:rPr lang="en-US" altLang="en-US" dirty="0"/>
              <a:t> entre </a:t>
            </a:r>
            <a:r>
              <a:rPr lang="en-US" altLang="en-US" dirty="0" err="1"/>
              <a:t>elas</a:t>
            </a:r>
            <a:r>
              <a:rPr lang="en-US" altLang="en-US" dirty="0"/>
              <a:t>;</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a:t>
            </a:r>
            <a:r>
              <a:rPr lang="en-US" altLang="en-US" dirty="0" err="1"/>
              <a:t>é</a:t>
            </a:r>
            <a:r>
              <a:rPr lang="en-US" altLang="en-US" dirty="0"/>
              <a:t> </a:t>
            </a:r>
            <a:r>
              <a:rPr lang="en-US" altLang="en-US" dirty="0" err="1"/>
              <a:t>representada</a:t>
            </a:r>
            <a:r>
              <a:rPr lang="en-US" altLang="en-US" dirty="0"/>
              <a:t> </a:t>
            </a:r>
            <a:r>
              <a:rPr lang="en-US" altLang="en-US" dirty="0" err="1"/>
              <a:t>como</a:t>
            </a:r>
            <a:r>
              <a:rPr lang="en-US" altLang="en-US" dirty="0"/>
              <a:t> </a:t>
            </a:r>
            <a:r>
              <a:rPr lang="en-US" altLang="en-US" dirty="0" err="1"/>
              <a:t>uma</a:t>
            </a:r>
            <a:r>
              <a:rPr lang="en-US" altLang="en-US" dirty="0"/>
              <a:t> </a:t>
            </a:r>
            <a:r>
              <a:rPr lang="en-US" altLang="en-US" dirty="0" err="1"/>
              <a:t>série</a:t>
            </a:r>
            <a:r>
              <a:rPr lang="en-US" altLang="en-US" dirty="0"/>
              <a:t> de </a:t>
            </a:r>
            <a:r>
              <a:rPr lang="en-US" altLang="en-US" dirty="0" err="1"/>
              <a:t>neurônios</a:t>
            </a:r>
            <a:r>
              <a:rPr lang="en-US" altLang="en-US" dirty="0"/>
              <a:t> e, </a:t>
            </a:r>
            <a:r>
              <a:rPr lang="en-US" altLang="en-US" dirty="0" err="1"/>
              <a:t>progressivamente</a:t>
            </a:r>
            <a:r>
              <a:rPr lang="en-US" altLang="en-US" dirty="0"/>
              <a:t>, </a:t>
            </a:r>
            <a:r>
              <a:rPr lang="en-US" altLang="en-US" dirty="0" err="1"/>
              <a:t>extrai</a:t>
            </a:r>
            <a:r>
              <a:rPr lang="en-US" altLang="en-US" dirty="0"/>
              <a:t> </a:t>
            </a:r>
            <a:r>
              <a:rPr lang="en-US" altLang="en-US" dirty="0" err="1"/>
              <a:t>recursos</a:t>
            </a:r>
            <a:r>
              <a:rPr lang="en-US" altLang="en-US" dirty="0"/>
              <a:t> de </a:t>
            </a:r>
            <a:r>
              <a:rPr lang="en-US" altLang="en-US" dirty="0" err="1"/>
              <a:t>maior</a:t>
            </a:r>
            <a:r>
              <a:rPr lang="en-US" altLang="en-US" dirty="0"/>
              <a:t> e </a:t>
            </a:r>
            <a:r>
              <a:rPr lang="en-US" altLang="en-US" dirty="0" err="1"/>
              <a:t>maior</a:t>
            </a:r>
            <a:r>
              <a:rPr lang="en-US" altLang="en-US" dirty="0"/>
              <a:t> </a:t>
            </a:r>
            <a:r>
              <a:rPr lang="en-US" altLang="en-US" dirty="0" err="1"/>
              <a:t>nível</a:t>
            </a:r>
            <a:r>
              <a:rPr lang="en-US" altLang="en-US" dirty="0"/>
              <a:t> da entrada </a:t>
            </a:r>
            <a:r>
              <a:rPr lang="en-US" altLang="en-US" dirty="0" err="1"/>
              <a:t>até</a:t>
            </a:r>
            <a:r>
              <a:rPr lang="en-US" altLang="en-US" dirty="0"/>
              <a:t> que a </a:t>
            </a:r>
            <a:r>
              <a:rPr lang="en-US" altLang="en-US" dirty="0" err="1"/>
              <a:t>camada</a:t>
            </a:r>
            <a:r>
              <a:rPr lang="en-US" altLang="en-US" dirty="0"/>
              <a:t> final </a:t>
            </a:r>
            <a:r>
              <a:rPr lang="en-US" altLang="en-US" dirty="0" err="1"/>
              <a:t>faça</a:t>
            </a:r>
            <a:r>
              <a:rPr lang="en-US" altLang="en-US" dirty="0"/>
              <a:t> </a:t>
            </a:r>
            <a:r>
              <a:rPr lang="en-US" altLang="en-US" dirty="0" err="1"/>
              <a:t>essencialmente</a:t>
            </a:r>
            <a:r>
              <a:rPr lang="en-US" altLang="en-US" dirty="0"/>
              <a:t> </a:t>
            </a:r>
            <a:r>
              <a:rPr lang="en-US" altLang="en-US" dirty="0" err="1"/>
              <a:t>uma</a:t>
            </a:r>
            <a:r>
              <a:rPr lang="en-US" altLang="en-US" dirty="0"/>
              <a:t> </a:t>
            </a:r>
            <a:r>
              <a:rPr lang="en-US" altLang="en-US" dirty="0" err="1"/>
              <a:t>decisão</a:t>
            </a:r>
            <a:r>
              <a:rPr lang="en-US" altLang="en-US" dirty="0"/>
              <a:t> </a:t>
            </a:r>
            <a:r>
              <a:rPr lang="en-US" altLang="en-US" dirty="0" err="1"/>
              <a:t>sobre</a:t>
            </a:r>
            <a:r>
              <a:rPr lang="en-US" altLang="en-US" dirty="0"/>
              <a:t> o que a entrada </a:t>
            </a:r>
            <a:r>
              <a:rPr lang="en-US" altLang="en-US" dirty="0" err="1"/>
              <a:t>mostra</a:t>
            </a:r>
            <a:r>
              <a:rPr lang="en-US" altLang="en-US" dirty="0"/>
              <a:t>;</a:t>
            </a:r>
          </a:p>
          <a:p>
            <a:pPr marL="171450" indent="-171450">
              <a:buFontTx/>
              <a:buChar char="-"/>
            </a:pPr>
            <a:endParaRPr lang="en-US" altLang="en-US" dirty="0"/>
          </a:p>
          <a:p>
            <a:pPr marL="171450" indent="-171450">
              <a:buFontTx/>
              <a:buChar char="-"/>
            </a:pPr>
            <a:r>
              <a:rPr lang="en-US" altLang="en-US" dirty="0" err="1"/>
              <a:t>Quanto</a:t>
            </a:r>
            <a:r>
              <a:rPr lang="en-US" altLang="en-US" dirty="0"/>
              <a:t> </a:t>
            </a:r>
            <a:r>
              <a:rPr lang="en-US" altLang="en-US" dirty="0" err="1"/>
              <a:t>mais</a:t>
            </a:r>
            <a:r>
              <a:rPr lang="en-US" altLang="en-US" dirty="0"/>
              <a:t> </a:t>
            </a:r>
            <a:r>
              <a:rPr lang="en-US" altLang="en-US" dirty="0" err="1"/>
              <a:t>camadas</a:t>
            </a:r>
            <a:r>
              <a:rPr lang="en-US" altLang="en-US" dirty="0"/>
              <a:t> a </a:t>
            </a:r>
            <a:r>
              <a:rPr lang="en-US" altLang="en-US" dirty="0" err="1"/>
              <a:t>rede</a:t>
            </a:r>
            <a:r>
              <a:rPr lang="en-US" altLang="en-US" dirty="0"/>
              <a:t> </a:t>
            </a:r>
            <a:r>
              <a:rPr lang="en-US" altLang="en-US" dirty="0" err="1"/>
              <a:t>tiver</a:t>
            </a:r>
            <a:r>
              <a:rPr lang="en-US" altLang="en-US" dirty="0"/>
              <a:t>, </a:t>
            </a:r>
            <a:r>
              <a:rPr lang="en-US" altLang="en-US" dirty="0" err="1"/>
              <a:t>maiores</a:t>
            </a:r>
            <a:r>
              <a:rPr lang="en-US" altLang="en-US" dirty="0"/>
              <a:t> </a:t>
            </a:r>
            <a:r>
              <a:rPr lang="en-US" altLang="en-US" dirty="0" err="1"/>
              <a:t>serão</a:t>
            </a:r>
            <a:r>
              <a:rPr lang="en-US" altLang="en-US" dirty="0"/>
              <a:t> as </a:t>
            </a:r>
            <a:r>
              <a:rPr lang="en-US" altLang="en-US" dirty="0" err="1"/>
              <a:t>características</a:t>
            </a:r>
            <a:r>
              <a:rPr lang="en-US" altLang="en-US" dirty="0"/>
              <a:t> que </a:t>
            </a:r>
            <a:r>
              <a:rPr lang="en-US" altLang="en-US" dirty="0" err="1"/>
              <a:t>ela</a:t>
            </a:r>
            <a:r>
              <a:rPr lang="en-US" altLang="en-US" dirty="0"/>
              <a:t> </a:t>
            </a:r>
            <a:r>
              <a:rPr lang="en-US" altLang="en-US" dirty="0" err="1"/>
              <a:t>aprenderá</a:t>
            </a:r>
            <a:r>
              <a:rPr lang="en-US" altLang="en-US" dirty="0"/>
              <a:t>.</a:t>
            </a:r>
          </a:p>
        </p:txBody>
      </p:sp>
      <p:sp>
        <p:nvSpPr>
          <p:cNvPr id="77827" name="Slide Number Placeholder 3">
            <a:extLst>
              <a:ext uri="{FF2B5EF4-FFF2-40B4-BE49-F238E27FC236}">
                <a16:creationId xmlns:a16="http://schemas.microsoft.com/office/drawing/2014/main" id="{6E1DD624-DAF6-5646-AEC5-8AA815D619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CAAE13-AC02-EB41-9AC3-8882B9FEF24F}" type="slidenum">
              <a:rPr lang="pt-BR" altLang="pt-BR" smtClean="0">
                <a:latin typeface="Calibri" panose="020F0502020204030204" pitchFamily="34" charset="0"/>
              </a:rPr>
              <a:pPr/>
              <a:t>22</a:t>
            </a:fld>
            <a:endParaRPr lang="pt-BR" altLang="pt-BR">
              <a:latin typeface="Calibri" panose="020F0502020204030204" pitchFamily="34" charset="0"/>
            </a:endParaRPr>
          </a:p>
        </p:txBody>
      </p:sp>
    </p:spTree>
    <p:extLst>
      <p:ext uri="{BB962C8B-B14F-4D97-AF65-F5344CB8AC3E}">
        <p14:creationId xmlns:p14="http://schemas.microsoft.com/office/powerpoint/2010/main" val="39725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449E56F1-3917-9143-AC57-DE9BF2D036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FF806106-C17B-D644-B140-FF2FF9C2BE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a:t>
            </a:r>
            <a:r>
              <a:rPr lang="en-US" altLang="en-US" dirty="0" err="1"/>
              <a:t>Aprende</a:t>
            </a:r>
            <a:r>
              <a:rPr lang="en-US" altLang="en-US" dirty="0"/>
              <a:t> </a:t>
            </a:r>
            <a:r>
              <a:rPr lang="en-US" altLang="en-US" dirty="0" err="1"/>
              <a:t>gerando</a:t>
            </a:r>
            <a:r>
              <a:rPr lang="en-US" altLang="en-US" dirty="0"/>
              <a:t> um </a:t>
            </a:r>
            <a:r>
              <a:rPr lang="en-US" altLang="en-US" dirty="0" err="1"/>
              <a:t>sinal</a:t>
            </a:r>
            <a:r>
              <a:rPr lang="en-US" altLang="en-US" dirty="0"/>
              <a:t> de </a:t>
            </a:r>
            <a:r>
              <a:rPr lang="en-US" altLang="en-US" dirty="0" err="1"/>
              <a:t>erro</a:t>
            </a:r>
            <a:r>
              <a:rPr lang="en-US" altLang="en-US" dirty="0"/>
              <a:t> que </a:t>
            </a:r>
            <a:r>
              <a:rPr lang="en-US" altLang="en-US" dirty="0" err="1"/>
              <a:t>mede</a:t>
            </a:r>
            <a:r>
              <a:rPr lang="en-US" altLang="en-US" dirty="0"/>
              <a:t> a </a:t>
            </a:r>
            <a:r>
              <a:rPr lang="en-US" altLang="en-US" dirty="0" err="1"/>
              <a:t>diferença</a:t>
            </a:r>
            <a:r>
              <a:rPr lang="en-US" altLang="en-US" dirty="0"/>
              <a:t> entre as </a:t>
            </a:r>
            <a:r>
              <a:rPr lang="en-US" altLang="en-US" dirty="0" err="1"/>
              <a:t>previsões</a:t>
            </a:r>
            <a:r>
              <a:rPr lang="en-US" altLang="en-US" dirty="0"/>
              <a:t> da </a:t>
            </a:r>
            <a:r>
              <a:rPr lang="en-US" altLang="en-US" dirty="0" err="1"/>
              <a:t>rede</a:t>
            </a:r>
            <a:r>
              <a:rPr lang="en-US" altLang="en-US" dirty="0"/>
              <a:t> e </a:t>
            </a:r>
            <a:r>
              <a:rPr lang="en-US" altLang="en-US" dirty="0" err="1"/>
              <a:t>os</a:t>
            </a:r>
            <a:r>
              <a:rPr lang="en-US" altLang="en-US" dirty="0"/>
              <a:t> </a:t>
            </a:r>
            <a:r>
              <a:rPr lang="en-US" altLang="en-US" dirty="0" err="1"/>
              <a:t>valores</a:t>
            </a:r>
            <a:r>
              <a:rPr lang="en-US" altLang="en-US" dirty="0"/>
              <a:t> </a:t>
            </a:r>
            <a:r>
              <a:rPr lang="en-US" altLang="en-US" dirty="0" err="1"/>
              <a:t>desejados</a:t>
            </a:r>
            <a:r>
              <a:rPr lang="en-US" altLang="en-US" dirty="0"/>
              <a:t> e, em </a:t>
            </a:r>
            <a:r>
              <a:rPr lang="en-US" altLang="en-US" dirty="0" err="1"/>
              <a:t>seguida</a:t>
            </a:r>
            <a:r>
              <a:rPr lang="en-US" altLang="en-US" dirty="0"/>
              <a:t>, </a:t>
            </a:r>
            <a:r>
              <a:rPr lang="en-US" altLang="en-US" dirty="0" err="1"/>
              <a:t>usando</a:t>
            </a:r>
            <a:r>
              <a:rPr lang="en-US" altLang="en-US" dirty="0"/>
              <a:t> </a:t>
            </a:r>
            <a:r>
              <a:rPr lang="en-US" altLang="en-US" dirty="0" err="1"/>
              <a:t>este</a:t>
            </a:r>
            <a:r>
              <a:rPr lang="en-US" altLang="en-US" dirty="0"/>
              <a:t> </a:t>
            </a:r>
            <a:r>
              <a:rPr lang="en-US" altLang="en-US" dirty="0" err="1"/>
              <a:t>sinal</a:t>
            </a:r>
            <a:r>
              <a:rPr lang="en-US" altLang="en-US" dirty="0"/>
              <a:t> de </a:t>
            </a:r>
            <a:r>
              <a:rPr lang="en-US" altLang="en-US" dirty="0" err="1"/>
              <a:t>erro</a:t>
            </a:r>
            <a:r>
              <a:rPr lang="en-US" altLang="en-US" dirty="0"/>
              <a:t> para </a:t>
            </a:r>
            <a:r>
              <a:rPr lang="en-US" altLang="en-US" dirty="0" err="1"/>
              <a:t>alterar</a:t>
            </a:r>
            <a:r>
              <a:rPr lang="en-US" altLang="en-US" dirty="0"/>
              <a:t> </a:t>
            </a:r>
            <a:r>
              <a:rPr lang="en-US" altLang="en-US" dirty="0" err="1"/>
              <a:t>os</a:t>
            </a:r>
            <a:r>
              <a:rPr lang="en-US" altLang="en-US" dirty="0"/>
              <a:t> pesos (</a:t>
            </a:r>
            <a:r>
              <a:rPr lang="en-US" altLang="en-US" dirty="0" err="1"/>
              <a:t>ou</a:t>
            </a:r>
            <a:r>
              <a:rPr lang="en-US" altLang="en-US" dirty="0"/>
              <a:t> </a:t>
            </a:r>
            <a:r>
              <a:rPr lang="en-US" altLang="en-US" dirty="0" err="1"/>
              <a:t>parâmetros</a:t>
            </a:r>
            <a:r>
              <a:rPr lang="en-US" altLang="en-US" dirty="0"/>
              <a:t>) para que as </a:t>
            </a:r>
            <a:r>
              <a:rPr lang="en-US" altLang="en-US" dirty="0" err="1"/>
              <a:t>previsões</a:t>
            </a:r>
            <a:r>
              <a:rPr lang="en-US" altLang="en-US" dirty="0"/>
              <a:t> </a:t>
            </a:r>
            <a:r>
              <a:rPr lang="en-US" altLang="en-US" dirty="0" err="1"/>
              <a:t>fiquem</a:t>
            </a:r>
            <a:r>
              <a:rPr lang="en-US" altLang="en-US" dirty="0"/>
              <a:t> </a:t>
            </a:r>
            <a:r>
              <a:rPr lang="en-US" altLang="en-US" dirty="0" err="1"/>
              <a:t>mais</a:t>
            </a:r>
            <a:r>
              <a:rPr lang="en-US" altLang="en-US" dirty="0"/>
              <a:t> </a:t>
            </a:r>
            <a:r>
              <a:rPr lang="en-US" altLang="en-US" dirty="0" err="1"/>
              <a:t>precisas</a:t>
            </a:r>
            <a:r>
              <a:rPr lang="en-US" altLang="en-US" dirty="0"/>
              <a:t>.</a:t>
            </a:r>
          </a:p>
        </p:txBody>
      </p:sp>
      <p:sp>
        <p:nvSpPr>
          <p:cNvPr id="80899" name="Slide Number Placeholder 3">
            <a:extLst>
              <a:ext uri="{FF2B5EF4-FFF2-40B4-BE49-F238E27FC236}">
                <a16:creationId xmlns:a16="http://schemas.microsoft.com/office/drawing/2014/main" id="{49BF849B-9FCF-A647-A686-1213567C95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8CA96B-86DC-5A44-A58F-8911DB7AFE01}" type="slidenum">
              <a:rPr lang="pt-BR" altLang="pt-BR" smtClean="0">
                <a:latin typeface="Calibri" panose="020F0502020204030204" pitchFamily="34" charset="0"/>
              </a:rPr>
              <a:pPr/>
              <a:t>23</a:t>
            </a:fld>
            <a:endParaRPr lang="pt-BR" altLang="pt-BR">
              <a:latin typeface="Calibri" panose="020F0502020204030204" pitchFamily="34" charset="0"/>
            </a:endParaRPr>
          </a:p>
        </p:txBody>
      </p:sp>
    </p:spTree>
    <p:extLst>
      <p:ext uri="{BB962C8B-B14F-4D97-AF65-F5344CB8AC3E}">
        <p14:creationId xmlns:p14="http://schemas.microsoft.com/office/powerpoint/2010/main" val="132391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29154AFC-C05C-834C-8918-CDE215F0D2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95698250-833E-374A-80BF-16B8B44E53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84995" name="Slide Number Placeholder 3">
            <a:extLst>
              <a:ext uri="{FF2B5EF4-FFF2-40B4-BE49-F238E27FC236}">
                <a16:creationId xmlns:a16="http://schemas.microsoft.com/office/drawing/2014/main" id="{61DF860F-4F8F-F047-AB70-3B3380A9BA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C6B02F-B1E8-6147-BA5F-8B42218DF90F}" type="slidenum">
              <a:rPr lang="pt-BR" altLang="pt-BR" smtClean="0">
                <a:latin typeface="Calibri" panose="020F0502020204030204" pitchFamily="34" charset="0"/>
              </a:rPr>
              <a:pPr/>
              <a:t>24</a:t>
            </a:fld>
            <a:endParaRPr lang="pt-BR" altLang="pt-BR">
              <a:latin typeface="Calibri" panose="020F0502020204030204" pitchFamily="34" charset="0"/>
            </a:endParaRPr>
          </a:p>
        </p:txBody>
      </p:sp>
    </p:spTree>
    <p:extLst>
      <p:ext uri="{BB962C8B-B14F-4D97-AF65-F5344CB8AC3E}">
        <p14:creationId xmlns:p14="http://schemas.microsoft.com/office/powerpoint/2010/main" val="154185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6D817A3F-163B-CC4B-8CFF-0BF02EF78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E055F014-40F5-6A4C-9B2D-9B8963CC9E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Redes</a:t>
            </a:r>
            <a:r>
              <a:rPr lang="en-US" altLang="en-US" dirty="0"/>
              <a:t> </a:t>
            </a:r>
            <a:r>
              <a:rPr lang="en-US" altLang="en-US" dirty="0" err="1"/>
              <a:t>neurais</a:t>
            </a:r>
            <a:r>
              <a:rPr lang="en-US" altLang="en-US" dirty="0"/>
              <a:t> </a:t>
            </a:r>
            <a:r>
              <a:rPr lang="en-US" altLang="en-US" dirty="0" err="1"/>
              <a:t>convolucionais</a:t>
            </a:r>
            <a:r>
              <a:rPr lang="en-US" altLang="en-US" dirty="0"/>
              <a:t> </a:t>
            </a:r>
            <a:r>
              <a:rPr lang="en-US" altLang="en-US" dirty="0" err="1"/>
              <a:t>aprendem</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complexa</a:t>
            </a:r>
            <a:r>
              <a:rPr lang="en-US" altLang="en-US" dirty="0"/>
              <a:t> de dados </a:t>
            </a:r>
            <a:r>
              <a:rPr lang="en-US" altLang="en-US" dirty="0" err="1"/>
              <a:t>visuais</a:t>
            </a:r>
            <a:r>
              <a:rPr lang="en-US" altLang="en-US" dirty="0"/>
              <a:t> </a:t>
            </a:r>
            <a:r>
              <a:rPr lang="en-US" altLang="en-US" dirty="0" err="1"/>
              <a:t>usando</a:t>
            </a:r>
            <a:r>
              <a:rPr lang="en-US" altLang="en-US" dirty="0"/>
              <a:t> </a:t>
            </a:r>
            <a:r>
              <a:rPr lang="en-US" altLang="en-US" dirty="0" err="1"/>
              <a:t>grandes</a:t>
            </a:r>
            <a:r>
              <a:rPr lang="en-US" altLang="en-US" dirty="0"/>
              <a:t> </a:t>
            </a:r>
            <a:r>
              <a:rPr lang="en-US" altLang="en-US" dirty="0" err="1"/>
              <a:t>quantidades</a:t>
            </a:r>
            <a:r>
              <a:rPr lang="en-US" altLang="en-US" dirty="0"/>
              <a:t> de dados. </a:t>
            </a:r>
            <a:r>
              <a:rPr lang="en-US" altLang="en-US" dirty="0" err="1"/>
              <a:t>Eles</a:t>
            </a:r>
            <a:r>
              <a:rPr lang="en-US" altLang="en-US" dirty="0"/>
              <a:t> </a:t>
            </a:r>
            <a:r>
              <a:rPr lang="en-US" altLang="en-US" dirty="0" err="1"/>
              <a:t>são</a:t>
            </a:r>
            <a:r>
              <a:rPr lang="en-US" altLang="en-US" dirty="0"/>
              <a:t> </a:t>
            </a:r>
            <a:r>
              <a:rPr lang="en-US" altLang="en-US" dirty="0" err="1"/>
              <a:t>inspirados</a:t>
            </a:r>
            <a:r>
              <a:rPr lang="en-US" altLang="en-US" dirty="0"/>
              <a:t> </a:t>
            </a:r>
            <a:r>
              <a:rPr lang="en-US" altLang="en-US" dirty="0" err="1"/>
              <a:t>pelo</a:t>
            </a:r>
            <a:r>
              <a:rPr lang="en-US" altLang="en-US" dirty="0"/>
              <a:t> </a:t>
            </a:r>
            <a:r>
              <a:rPr lang="en-US" altLang="en-US" dirty="0" err="1"/>
              <a:t>sistema</a:t>
            </a:r>
            <a:r>
              <a:rPr lang="en-US" altLang="en-US" dirty="0"/>
              <a:t> visual </a:t>
            </a:r>
            <a:r>
              <a:rPr lang="en-US" altLang="en-US" dirty="0" err="1"/>
              <a:t>humano</a:t>
            </a:r>
            <a:r>
              <a:rPr lang="en-US" altLang="en-US" dirty="0"/>
              <a:t> e </a:t>
            </a:r>
            <a:r>
              <a:rPr lang="en-US" altLang="en-US" dirty="0" err="1"/>
              <a:t>aprendem</a:t>
            </a:r>
            <a:r>
              <a:rPr lang="en-US" altLang="en-US" dirty="0"/>
              <a:t> </a:t>
            </a:r>
            <a:r>
              <a:rPr lang="en-US" altLang="en-US" dirty="0" err="1"/>
              <a:t>múltiplas</a:t>
            </a:r>
            <a:r>
              <a:rPr lang="en-US" altLang="en-US" dirty="0"/>
              <a:t> </a:t>
            </a:r>
            <a:r>
              <a:rPr lang="en-US" altLang="en-US" dirty="0" err="1"/>
              <a:t>camadas</a:t>
            </a:r>
            <a:r>
              <a:rPr lang="en-US" altLang="en-US" dirty="0"/>
              <a:t> de </a:t>
            </a:r>
            <a:r>
              <a:rPr lang="en-US" altLang="en-US" dirty="0" err="1"/>
              <a:t>transformações</a:t>
            </a:r>
            <a:r>
              <a:rPr lang="en-US" altLang="en-US" dirty="0"/>
              <a:t>, que </a:t>
            </a:r>
            <a:r>
              <a:rPr lang="en-US" altLang="en-US" dirty="0" err="1"/>
              <a:t>são</a:t>
            </a:r>
            <a:r>
              <a:rPr lang="en-US" altLang="en-US" dirty="0"/>
              <a:t> </a:t>
            </a:r>
            <a:r>
              <a:rPr lang="en-US" altLang="en-US" dirty="0" err="1"/>
              <a:t>aplicadas</a:t>
            </a:r>
            <a:r>
              <a:rPr lang="en-US" altLang="en-US" dirty="0"/>
              <a:t> </a:t>
            </a:r>
            <a:r>
              <a:rPr lang="en-US" altLang="en-US" dirty="0" err="1"/>
              <a:t>uma</a:t>
            </a:r>
            <a:r>
              <a:rPr lang="en-US" altLang="en-US" dirty="0"/>
              <a:t> </a:t>
            </a:r>
            <a:r>
              <a:rPr lang="en-US" altLang="en-US" dirty="0" err="1"/>
              <a:t>sobre</a:t>
            </a:r>
            <a:r>
              <a:rPr lang="en-US" altLang="en-US" dirty="0"/>
              <a:t> a </a:t>
            </a:r>
            <a:r>
              <a:rPr lang="en-US" altLang="en-US" dirty="0" err="1"/>
              <a:t>outra</a:t>
            </a:r>
            <a:r>
              <a:rPr lang="en-US" altLang="en-US" dirty="0"/>
              <a:t> para </a:t>
            </a:r>
            <a:r>
              <a:rPr lang="en-US" altLang="en-US" dirty="0" err="1"/>
              <a:t>extrair</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progressivamente</a:t>
            </a:r>
            <a:r>
              <a:rPr lang="en-US" altLang="en-US" dirty="0"/>
              <a:t> </a:t>
            </a:r>
            <a:r>
              <a:rPr lang="en-US" altLang="en-US" dirty="0" err="1"/>
              <a:t>mais</a:t>
            </a:r>
            <a:r>
              <a:rPr lang="en-US" altLang="en-US" dirty="0"/>
              <a:t> </a:t>
            </a:r>
            <a:r>
              <a:rPr lang="en-US" altLang="en-US" dirty="0" err="1"/>
              <a:t>sofisticada</a:t>
            </a:r>
            <a:r>
              <a:rPr lang="en-US" altLang="en-US" dirty="0"/>
              <a:t> da entrada.</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de </a:t>
            </a:r>
            <a:r>
              <a:rPr lang="en-US" altLang="en-US" dirty="0" err="1"/>
              <a:t>uma</a:t>
            </a:r>
            <a:r>
              <a:rPr lang="en-US" altLang="en-US" dirty="0"/>
              <a:t> CNN </a:t>
            </a:r>
            <a:r>
              <a:rPr lang="en-US" altLang="en-US" dirty="0" err="1"/>
              <a:t>recebe</a:t>
            </a:r>
            <a:r>
              <a:rPr lang="en-US" altLang="en-US" dirty="0"/>
              <a:t> um volume 3D de </a:t>
            </a:r>
            <a:r>
              <a:rPr lang="en-US" altLang="en-US" dirty="0" err="1"/>
              <a:t>números</a:t>
            </a:r>
            <a:r>
              <a:rPr lang="en-US" altLang="en-US" dirty="0"/>
              <a:t> e </a:t>
            </a:r>
            <a:r>
              <a:rPr lang="en-US" altLang="en-US" dirty="0" err="1"/>
              <a:t>gera</a:t>
            </a:r>
            <a:r>
              <a:rPr lang="en-US" altLang="en-US" dirty="0"/>
              <a:t> um volume 3D de </a:t>
            </a:r>
            <a:r>
              <a:rPr lang="en-US" altLang="en-US" dirty="0" err="1"/>
              <a:t>números</a:t>
            </a:r>
            <a:r>
              <a:rPr lang="en-US" altLang="en-US" dirty="0"/>
              <a:t>. </a:t>
            </a:r>
            <a:r>
              <a:rPr lang="en-US" altLang="en-US" dirty="0" err="1"/>
              <a:t>Por</a:t>
            </a:r>
            <a:r>
              <a:rPr lang="en-US" altLang="en-US" dirty="0"/>
              <a:t> </a:t>
            </a:r>
            <a:r>
              <a:rPr lang="en-US" altLang="en-US" dirty="0" err="1"/>
              <a:t>exemplo</a:t>
            </a:r>
            <a:r>
              <a:rPr lang="en-US" altLang="en-US" dirty="0"/>
              <a:t>. A </a:t>
            </a:r>
            <a:r>
              <a:rPr lang="en-US" altLang="en-US" dirty="0" err="1"/>
              <a:t>imagem</a:t>
            </a:r>
            <a:r>
              <a:rPr lang="en-US" altLang="en-US" dirty="0"/>
              <a:t> </a:t>
            </a:r>
            <a:r>
              <a:rPr lang="en-US" altLang="en-US" dirty="0" err="1"/>
              <a:t>é</a:t>
            </a:r>
            <a:r>
              <a:rPr lang="en-US" altLang="en-US" dirty="0"/>
              <a:t> um </a:t>
            </a:r>
            <a:r>
              <a:rPr lang="en-US" altLang="en-US" dirty="0" err="1"/>
              <a:t>cubo</a:t>
            </a:r>
            <a:r>
              <a:rPr lang="en-US" altLang="en-US" dirty="0"/>
              <a:t> 224 * 224 * 3 (RGB) e </a:t>
            </a:r>
            <a:r>
              <a:rPr lang="en-US" altLang="en-US" dirty="0" err="1"/>
              <a:t>será</a:t>
            </a:r>
            <a:r>
              <a:rPr lang="en-US" altLang="en-US" dirty="0"/>
              <a:t> </a:t>
            </a:r>
            <a:r>
              <a:rPr lang="en-US" altLang="en-US" dirty="0" err="1"/>
              <a:t>transformada</a:t>
            </a:r>
            <a:r>
              <a:rPr lang="en-US" altLang="en-US" dirty="0"/>
              <a:t> em1 * 1000 </a:t>
            </a:r>
            <a:r>
              <a:rPr lang="en-US" altLang="en-US" dirty="0" err="1"/>
              <a:t>vetores</a:t>
            </a:r>
            <a:r>
              <a:rPr lang="en-US" altLang="en-US" dirty="0"/>
              <a:t> de </a:t>
            </a:r>
            <a:r>
              <a:rPr lang="en-US" altLang="en-US" dirty="0" err="1"/>
              <a:t>probabilidades</a:t>
            </a:r>
            <a:r>
              <a:rPr lang="en-US" altLang="en-US" dirty="0"/>
              <a:t>.</a:t>
            </a:r>
          </a:p>
        </p:txBody>
      </p:sp>
      <p:sp>
        <p:nvSpPr>
          <p:cNvPr id="86019" name="Slide Number Placeholder 3">
            <a:extLst>
              <a:ext uri="{FF2B5EF4-FFF2-40B4-BE49-F238E27FC236}">
                <a16:creationId xmlns:a16="http://schemas.microsoft.com/office/drawing/2014/main" id="{E00BA5B6-C6C6-3E4B-85EA-71C212F4CC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BFD03A-37CD-4444-9330-A80E5AB0C7C7}" type="slidenum">
              <a:rPr lang="pt-BR" altLang="pt-BR" smtClean="0">
                <a:latin typeface="Calibri" panose="020F0502020204030204" pitchFamily="34" charset="0"/>
              </a:rPr>
              <a:pPr/>
              <a:t>25</a:t>
            </a:fld>
            <a:endParaRPr lang="pt-BR" altLang="pt-BR">
              <a:latin typeface="Calibri" panose="020F0502020204030204" pitchFamily="34" charset="0"/>
            </a:endParaRPr>
          </a:p>
        </p:txBody>
      </p:sp>
    </p:spTree>
    <p:extLst>
      <p:ext uri="{BB962C8B-B14F-4D97-AF65-F5344CB8AC3E}">
        <p14:creationId xmlns:p14="http://schemas.microsoft.com/office/powerpoint/2010/main" val="376256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6B5022FA-B08C-764A-B488-6253A71666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DDA6B6E7-6CC2-C94F-ABE7-4B5A9B92F9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A </a:t>
            </a:r>
            <a:r>
              <a:rPr lang="en-US" altLang="en-US" dirty="0" err="1"/>
              <a:t>camada</a:t>
            </a:r>
            <a:r>
              <a:rPr lang="en-US" altLang="en-US" dirty="0"/>
              <a:t> de </a:t>
            </a:r>
            <a:r>
              <a:rPr lang="en-US" altLang="en-US" dirty="0" err="1"/>
              <a:t>convolução</a:t>
            </a:r>
            <a:r>
              <a:rPr lang="en-US" altLang="en-US" dirty="0"/>
              <a:t> </a:t>
            </a:r>
            <a:r>
              <a:rPr lang="en-US" altLang="en-US" dirty="0" err="1"/>
              <a:t>é</a:t>
            </a:r>
            <a:r>
              <a:rPr lang="en-US" altLang="en-US" dirty="0"/>
              <a:t> um detector de </a:t>
            </a:r>
            <a:r>
              <a:rPr lang="en-US" altLang="en-US" dirty="0" err="1"/>
              <a:t>recursos</a:t>
            </a:r>
            <a:r>
              <a:rPr lang="en-US" altLang="en-US" dirty="0"/>
              <a:t> que </a:t>
            </a:r>
            <a:r>
              <a:rPr lang="en-US" altLang="en-US" dirty="0" err="1"/>
              <a:t>aprende</a:t>
            </a:r>
            <a:r>
              <a:rPr lang="en-US" altLang="en-US" dirty="0"/>
              <a:t> </a:t>
            </a:r>
            <a:r>
              <a:rPr lang="en-US" altLang="en-US" dirty="0" err="1"/>
              <a:t>automaticamente</a:t>
            </a:r>
            <a:r>
              <a:rPr lang="en-US" altLang="en-US" dirty="0"/>
              <a:t> a </a:t>
            </a:r>
            <a:r>
              <a:rPr lang="en-US" altLang="en-US" dirty="0" err="1"/>
              <a:t>filtrar</a:t>
            </a:r>
            <a:r>
              <a:rPr lang="en-US" altLang="en-US" dirty="0"/>
              <a:t> as </a:t>
            </a:r>
            <a:r>
              <a:rPr lang="en-US" altLang="en-US" dirty="0" err="1"/>
              <a:t>informações</a:t>
            </a:r>
            <a:r>
              <a:rPr lang="en-US" altLang="en-US" dirty="0"/>
              <a:t> </a:t>
            </a:r>
            <a:r>
              <a:rPr lang="en-US" altLang="en-US" dirty="0" err="1"/>
              <a:t>não</a:t>
            </a:r>
            <a:r>
              <a:rPr lang="en-US" altLang="en-US" dirty="0"/>
              <a:t> </a:t>
            </a:r>
            <a:r>
              <a:rPr lang="en-US" altLang="en-US" dirty="0" err="1"/>
              <a:t>necessárias</a:t>
            </a:r>
            <a:r>
              <a:rPr lang="en-US" altLang="en-US" dirty="0"/>
              <a:t> de </a:t>
            </a:r>
            <a:r>
              <a:rPr lang="en-US" altLang="en-US" dirty="0" err="1"/>
              <a:t>uma</a:t>
            </a:r>
            <a:r>
              <a:rPr lang="en-US" altLang="en-US" dirty="0"/>
              <a:t> entrada </a:t>
            </a:r>
            <a:r>
              <a:rPr lang="en-US" altLang="en-US" dirty="0" err="1"/>
              <a:t>usando</a:t>
            </a:r>
            <a:r>
              <a:rPr lang="en-US" altLang="en-US" dirty="0"/>
              <a:t> o kernel de </a:t>
            </a:r>
            <a:r>
              <a:rPr lang="en-US" altLang="en-US" dirty="0" err="1"/>
              <a:t>convolução</a:t>
            </a:r>
            <a:r>
              <a:rPr lang="en-US" altLang="en-US" dirty="0"/>
              <a:t>.</a:t>
            </a:r>
          </a:p>
          <a:p>
            <a:pPr marL="171450" indent="-171450">
              <a:buFontTx/>
              <a:buChar char="-"/>
            </a:pPr>
            <a:endParaRPr lang="en-US" altLang="en-US" dirty="0"/>
          </a:p>
          <a:p>
            <a:pPr marL="171450" indent="-171450">
              <a:buFontTx/>
              <a:buChar char="-"/>
            </a:pPr>
            <a:r>
              <a:rPr lang="en-US" altLang="en-US" dirty="0"/>
              <a:t>As </a:t>
            </a:r>
            <a:r>
              <a:rPr lang="en-US" altLang="en-US" dirty="0" err="1"/>
              <a:t>camadas</a:t>
            </a:r>
            <a:r>
              <a:rPr lang="en-US" altLang="en-US" dirty="0"/>
              <a:t> de </a:t>
            </a:r>
            <a:r>
              <a:rPr lang="en-US" altLang="en-US" dirty="0" err="1"/>
              <a:t>agrupamento</a:t>
            </a:r>
            <a:r>
              <a:rPr lang="en-US" altLang="en-US" dirty="0"/>
              <a:t> </a:t>
            </a:r>
            <a:r>
              <a:rPr lang="en-US" altLang="en-US" dirty="0" err="1"/>
              <a:t>calculam</a:t>
            </a:r>
            <a:r>
              <a:rPr lang="en-US" altLang="en-US" dirty="0"/>
              <a:t> o valor </a:t>
            </a:r>
            <a:r>
              <a:rPr lang="en-US" altLang="en-US" dirty="0" err="1"/>
              <a:t>máximo</a:t>
            </a:r>
            <a:r>
              <a:rPr lang="en-US" altLang="en-US" dirty="0"/>
              <a:t> </a:t>
            </a:r>
            <a:r>
              <a:rPr lang="en-US" altLang="en-US" dirty="0" err="1"/>
              <a:t>ou</a:t>
            </a:r>
            <a:r>
              <a:rPr lang="en-US" altLang="en-US" dirty="0"/>
              <a:t> </a:t>
            </a:r>
            <a:r>
              <a:rPr lang="en-US" altLang="en-US" dirty="0" err="1"/>
              <a:t>médio</a:t>
            </a:r>
            <a:r>
              <a:rPr lang="en-US" altLang="en-US" dirty="0"/>
              <a:t> de um </a:t>
            </a:r>
            <a:r>
              <a:rPr lang="en-US" altLang="en-US" dirty="0" err="1"/>
              <a:t>recurso</a:t>
            </a:r>
            <a:r>
              <a:rPr lang="en-US" altLang="en-US" dirty="0"/>
              <a:t> </a:t>
            </a:r>
            <a:r>
              <a:rPr lang="en-US" altLang="en-US" dirty="0" err="1"/>
              <a:t>específico</a:t>
            </a:r>
            <a:r>
              <a:rPr lang="en-US" altLang="en-US" dirty="0"/>
              <a:t> em </a:t>
            </a:r>
            <a:r>
              <a:rPr lang="en-US" altLang="en-US" dirty="0" err="1"/>
              <a:t>uma</a:t>
            </a:r>
            <a:r>
              <a:rPr lang="en-US" altLang="en-US" dirty="0"/>
              <a:t> </a:t>
            </a:r>
            <a:r>
              <a:rPr lang="en-US" altLang="en-US" dirty="0" err="1"/>
              <a:t>região</a:t>
            </a:r>
            <a:r>
              <a:rPr lang="en-US" altLang="en-US" dirty="0"/>
              <a:t> dos dados de entrada (</a:t>
            </a:r>
            <a:r>
              <a:rPr lang="en-US" altLang="en-US" dirty="0" err="1"/>
              <a:t>redução</a:t>
            </a:r>
            <a:r>
              <a:rPr lang="en-US" altLang="en-US" dirty="0"/>
              <a:t> de </a:t>
            </a:r>
            <a:r>
              <a:rPr lang="en-US" altLang="en-US" dirty="0" err="1"/>
              <a:t>tamanho</a:t>
            </a:r>
            <a:r>
              <a:rPr lang="en-US" altLang="en-US" dirty="0"/>
              <a:t> das imagens de entrada).</a:t>
            </a:r>
          </a:p>
          <a:p>
            <a:pPr marL="171450" indent="-171450">
              <a:buFontTx/>
              <a:buChar char="-"/>
            </a:pPr>
            <a:endParaRPr lang="en-US" altLang="en-US" dirty="0"/>
          </a:p>
          <a:p>
            <a:pPr marL="171450" indent="-171450">
              <a:buFontTx/>
              <a:buChar char="-"/>
            </a:pPr>
            <a:r>
              <a:rPr lang="en-US" altLang="en-US" dirty="0" err="1"/>
              <a:t>Também</a:t>
            </a:r>
            <a:r>
              <a:rPr lang="en-US" altLang="en-US" dirty="0"/>
              <a:t> </a:t>
            </a:r>
            <a:r>
              <a:rPr lang="en-US" altLang="en-US" dirty="0" err="1"/>
              <a:t>ajuda</a:t>
            </a:r>
            <a:r>
              <a:rPr lang="en-US" altLang="en-US" dirty="0"/>
              <a:t> a </a:t>
            </a:r>
            <a:r>
              <a:rPr lang="en-US" altLang="en-US" dirty="0" err="1"/>
              <a:t>detectar</a:t>
            </a:r>
            <a:r>
              <a:rPr lang="en-US" altLang="en-US" dirty="0"/>
              <a:t> </a:t>
            </a:r>
            <a:r>
              <a:rPr lang="en-US" altLang="en-US" dirty="0" err="1"/>
              <a:t>objetos</a:t>
            </a:r>
            <a:r>
              <a:rPr lang="en-US" altLang="en-US" dirty="0"/>
              <a:t> em </a:t>
            </a:r>
            <a:r>
              <a:rPr lang="en-US" altLang="en-US" dirty="0" err="1"/>
              <a:t>alguns</a:t>
            </a:r>
            <a:r>
              <a:rPr lang="en-US" altLang="en-US" dirty="0"/>
              <a:t> </a:t>
            </a:r>
            <a:r>
              <a:rPr lang="en-US" altLang="en-US" dirty="0" err="1"/>
              <a:t>locais</a:t>
            </a:r>
            <a:r>
              <a:rPr lang="en-US" altLang="en-US" dirty="0"/>
              <a:t> </a:t>
            </a:r>
            <a:r>
              <a:rPr lang="en-US" altLang="en-US" dirty="0" err="1"/>
              <a:t>incomuns</a:t>
            </a:r>
            <a:r>
              <a:rPr lang="en-US" altLang="en-US" dirty="0"/>
              <a:t> e </a:t>
            </a:r>
            <a:r>
              <a:rPr lang="en-US" altLang="en-US" dirty="0" err="1"/>
              <a:t>reduz</a:t>
            </a:r>
            <a:r>
              <a:rPr lang="en-US" altLang="en-US" dirty="0"/>
              <a:t> o </a:t>
            </a:r>
            <a:r>
              <a:rPr lang="en-US" altLang="en-US" dirty="0" err="1"/>
              <a:t>tamanho</a:t>
            </a:r>
            <a:r>
              <a:rPr lang="en-US" altLang="en-US" dirty="0"/>
              <a:t> da </a:t>
            </a:r>
            <a:r>
              <a:rPr lang="en-US" altLang="en-US" dirty="0" err="1"/>
              <a:t>memória</a:t>
            </a:r>
            <a:r>
              <a:rPr lang="en-US" altLang="en-US" dirty="0"/>
              <a:t>.</a:t>
            </a:r>
          </a:p>
        </p:txBody>
      </p:sp>
      <p:sp>
        <p:nvSpPr>
          <p:cNvPr id="87043" name="Slide Number Placeholder 3">
            <a:extLst>
              <a:ext uri="{FF2B5EF4-FFF2-40B4-BE49-F238E27FC236}">
                <a16:creationId xmlns:a16="http://schemas.microsoft.com/office/drawing/2014/main" id="{617D8086-0AC9-ED44-B5F0-46F0D6301F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C5D50D-96E9-8E48-BE38-C594D66091E2}" type="slidenum">
              <a:rPr lang="pt-BR" altLang="pt-BR" smtClean="0">
                <a:latin typeface="Calibri" panose="020F0502020204030204" pitchFamily="34" charset="0"/>
              </a:rPr>
              <a:pPr/>
              <a:t>26</a:t>
            </a:fld>
            <a:endParaRPr lang="pt-BR" altLang="pt-BR">
              <a:latin typeface="Calibri" panose="020F0502020204030204" pitchFamily="34" charset="0"/>
            </a:endParaRPr>
          </a:p>
        </p:txBody>
      </p:sp>
    </p:spTree>
    <p:extLst>
      <p:ext uri="{BB962C8B-B14F-4D97-AF65-F5344CB8AC3E}">
        <p14:creationId xmlns:p14="http://schemas.microsoft.com/office/powerpoint/2010/main" val="200595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10" name="Retângulo 9"/>
          <p:cNvSpPr/>
          <p:nvPr userDrawn="1"/>
        </p:nvSpPr>
        <p:spPr>
          <a:xfrm>
            <a:off x="-2700" y="6381328"/>
            <a:ext cx="9146699" cy="478656"/>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ítulo 7"/>
          <p:cNvSpPr>
            <a:spLocks noGrp="1"/>
          </p:cNvSpPr>
          <p:nvPr>
            <p:ph type="ctrTitle" hasCustomPrompt="1"/>
          </p:nvPr>
        </p:nvSpPr>
        <p:spPr>
          <a:xfrm>
            <a:off x="3779912" y="1988840"/>
            <a:ext cx="4847765" cy="1470025"/>
          </a:xfrm>
          <a:effectLst/>
        </p:spPr>
        <p:txBody>
          <a:bodyPr anchor="ctr"/>
          <a:lstStyle>
            <a:lvl1pPr algn="ctr">
              <a:defRPr lang="en-US" b="1" strike="noStrike" cap="none" spc="0" dirty="0">
                <a:ln w="18415" cmpd="sng">
                  <a:noFill/>
                  <a:prstDash val="solid"/>
                </a:ln>
                <a:solidFill>
                  <a:schemeClr val="tx1">
                    <a:lumMod val="85000"/>
                    <a:lumOff val="15000"/>
                  </a:schemeClr>
                </a:solidFill>
                <a:effectLst/>
                <a:latin typeface="Trebuchet MS" pitchFamily="34" charset="0"/>
                <a:cs typeface="Traditional Arabic" pitchFamily="18" charset="-78"/>
              </a:defRPr>
            </a:lvl1pPr>
          </a:lstStyle>
          <a:p>
            <a:r>
              <a:rPr lang="pt-BR" dirty="0"/>
              <a:t>CLIQUE PARA EDITAR O ESTILO DO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F437332D-0D75-480A-A767-17E865754B27}" type="datetime1">
              <a:rPr lang="pt-BR"/>
              <a:pPr>
                <a:defRPr/>
              </a:pPr>
              <a:t>25/08/2020</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B77692DC-D8E1-4548-A8A9-7BB5D20D5B39}" type="slidenum">
              <a:rPr lang="pt-BR"/>
              <a:pPr>
                <a:defRP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1"/>
            <a:ext cx="2011680" cy="5851525"/>
          </a:xfrm>
        </p:spPr>
        <p:txBody>
          <a:bodyPr vert="eaVert"/>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914400" y="274640"/>
            <a:ext cx="55626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0BA8A72E-2C35-45A5-9456-45E9C62B223F}" type="datetime1">
              <a:rPr lang="pt-BR"/>
              <a:pPr>
                <a:defRPr/>
              </a:pPr>
              <a:t>25/08/2020</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CA81AAF9-0983-41FE-8ED7-C20DC9FE3597}" type="slidenum">
              <a:rPr lang="pt-BR"/>
              <a:pPr>
                <a:defRPr/>
              </a:pPr>
              <a:t>‹#›</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ull Background">
    <p:spTree>
      <p:nvGrpSpPr>
        <p:cNvPr id="1" name="Shape 52"/>
        <p:cNvGrpSpPr/>
        <p:nvPr/>
      </p:nvGrpSpPr>
      <p:grpSpPr>
        <a:xfrm>
          <a:off x="0" y="0"/>
          <a:ext cx="0" cy="0"/>
          <a:chOff x="0" y="0"/>
          <a:chExt cx="0" cy="0"/>
        </a:xfrm>
      </p:grpSpPr>
      <p:sp>
        <p:nvSpPr>
          <p:cNvPr id="53" name="Shape 53"/>
          <p:cNvSpPr/>
          <p:nvPr/>
        </p:nvSpPr>
        <p:spPr>
          <a:xfrm>
            <a:off x="0" y="0"/>
            <a:ext cx="9144000" cy="6858000"/>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SzPct val="25000"/>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63935091"/>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76671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51520" y="260648"/>
            <a:ext cx="8606760" cy="882336"/>
          </a:xfrm>
        </p:spPr>
        <p:txBody>
          <a:bodyPr/>
          <a:lstStyle>
            <a:lvl1pPr algn="ctr">
              <a:defRPr sz="3600" b="1" i="0">
                <a:solidFill>
                  <a:schemeClr val="tx1"/>
                </a:solidFill>
                <a:latin typeface="+mj-lt"/>
                <a:ea typeface="Arial Unicode MS" pitchFamily="34" charset="-128"/>
                <a:cs typeface="Arial Unicode MS" pitchFamily="34" charset="-128"/>
              </a:defRPr>
            </a:lvl1pPr>
          </a:lstStyle>
          <a:p>
            <a:r>
              <a:rPr lang="pt-BR" dirty="0"/>
              <a:t>Clique para editar o estilo do título mestre</a:t>
            </a:r>
            <a:endParaRPr lang="en-US" dirty="0"/>
          </a:p>
        </p:txBody>
      </p:sp>
      <p:sp>
        <p:nvSpPr>
          <p:cNvPr id="8" name="Espaço Reservado para Conteúdo 7"/>
          <p:cNvSpPr>
            <a:spLocks noGrp="1"/>
          </p:cNvSpPr>
          <p:nvPr>
            <p:ph sz="quarter" idx="1"/>
          </p:nvPr>
        </p:nvSpPr>
        <p:spPr>
          <a:xfrm>
            <a:off x="251520" y="1340768"/>
            <a:ext cx="8640960" cy="4909646"/>
          </a:xfrm>
        </p:spPr>
        <p:txBody>
          <a:bodyPr/>
          <a:lstStyle>
            <a:lvl1pPr>
              <a:spcBef>
                <a:spcPts val="1200"/>
              </a:spcBef>
              <a:spcAft>
                <a:spcPts val="1200"/>
              </a:spcAft>
              <a:buClr>
                <a:srgbClr val="FE7402"/>
              </a:buClr>
              <a:defRPr sz="2400">
                <a:latin typeface="Calibri Light" panose="020F0302020204030204" pitchFamily="34" charset="0"/>
              </a:defRPr>
            </a:lvl1pPr>
            <a:lvl2pPr>
              <a:defRPr sz="2000">
                <a:latin typeface="Calibri Light" pitchFamily="34" charset="0"/>
              </a:defRPr>
            </a:lvl2pPr>
            <a:lvl3pPr>
              <a:defRPr sz="1800">
                <a:latin typeface="Calibri Light" pitchFamily="34" charset="0"/>
              </a:defRPr>
            </a:lvl3pPr>
            <a:lvl4pPr>
              <a:defRPr sz="1800">
                <a:latin typeface="Calibri Light" pitchFamily="34" charset="0"/>
              </a:defRPr>
            </a:lvl4pPr>
            <a:lvl5pPr>
              <a:defRPr sz="1800">
                <a:latin typeface="Calibri Light"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etângulo de cantos arredondados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ângulo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722313" y="952500"/>
            <a:ext cx="7772400" cy="1362075"/>
          </a:xfrm>
        </p:spPr>
        <p:txBody>
          <a:bodyPr/>
          <a:lstStyle>
            <a:lvl1pPr algn="l">
              <a:buNone/>
              <a:defRPr sz="4000" b="0" cap="none"/>
            </a:lvl1pPr>
          </a:lstStyle>
          <a:p>
            <a:r>
              <a:rPr lang="pt-BR"/>
              <a:t>Clique para editar o estilo do título mestre</a:t>
            </a:r>
            <a:endParaRPr lang="en-US"/>
          </a:p>
        </p:txBody>
      </p:sp>
      <p:sp>
        <p:nvSpPr>
          <p:cNvPr id="3" name="Espaço Reservado para Texto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pt-BR"/>
              <a:t>Clique para editar os estilos do texto mestre</a:t>
            </a:r>
          </a:p>
        </p:txBody>
      </p:sp>
      <p:sp>
        <p:nvSpPr>
          <p:cNvPr id="9" name="Espaço Reservado para Data 3"/>
          <p:cNvSpPr>
            <a:spLocks noGrp="1"/>
          </p:cNvSpPr>
          <p:nvPr>
            <p:ph type="dt" sz="half" idx="10"/>
          </p:nvPr>
        </p:nvSpPr>
        <p:spPr/>
        <p:txBody>
          <a:bodyPr/>
          <a:lstStyle>
            <a:lvl1pPr>
              <a:defRPr/>
            </a:lvl1pPr>
          </a:lstStyle>
          <a:p>
            <a:pPr>
              <a:defRPr/>
            </a:pPr>
            <a:fld id="{689A3FF5-9E97-4172-8D74-55A86EDD53DF}" type="datetime1">
              <a:rPr lang="pt-BR"/>
              <a:pPr>
                <a:defRPr/>
              </a:pPr>
              <a:t>25/08/2020</a:t>
            </a:fld>
            <a:endParaRPr lang="pt-BR"/>
          </a:p>
        </p:txBody>
      </p:sp>
      <p:sp>
        <p:nvSpPr>
          <p:cNvPr id="10" name="Espaço Reservado para Rodapé 4"/>
          <p:cNvSpPr>
            <a:spLocks noGrp="1"/>
          </p:cNvSpPr>
          <p:nvPr>
            <p:ph type="ftr" sz="quarter" idx="11"/>
          </p:nvPr>
        </p:nvSpPr>
        <p:spPr>
          <a:xfrm>
            <a:off x="800100" y="6172200"/>
            <a:ext cx="4000500" cy="457200"/>
          </a:xfrm>
        </p:spPr>
        <p:txBody>
          <a:bodyPr/>
          <a:lstStyle>
            <a:lvl1pPr>
              <a:defRPr/>
            </a:lvl1pPr>
          </a:lstStyle>
          <a:p>
            <a:pPr>
              <a:defRPr/>
            </a:pPr>
            <a:endParaRPr lang="pt-BR"/>
          </a:p>
        </p:txBody>
      </p:sp>
      <p:sp>
        <p:nvSpPr>
          <p:cNvPr id="11" name="Espaço Reservado para Número de Slide 5"/>
          <p:cNvSpPr>
            <a:spLocks noGrp="1"/>
          </p:cNvSpPr>
          <p:nvPr>
            <p:ph type="sldNum" sz="quarter" idx="12"/>
          </p:nvPr>
        </p:nvSpPr>
        <p:spPr>
          <a:xfrm>
            <a:off x="146050" y="6208713"/>
            <a:ext cx="457200" cy="457200"/>
          </a:xfrm>
        </p:spPr>
        <p:txBody>
          <a:bodyPr/>
          <a:lstStyle>
            <a:lvl1pPr>
              <a:defRPr/>
            </a:lvl1pPr>
          </a:lstStyle>
          <a:p>
            <a:pPr>
              <a:defRPr/>
            </a:pPr>
            <a:fld id="{65EA16CD-4382-42BE-891A-E8BA11668A4B}" type="slidenum">
              <a:rPr lang="pt-BR"/>
              <a:pPr>
                <a:defRPr/>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9" name="Espaço Reservado para Conteúdo 8"/>
          <p:cNvSpPr>
            <a:spLocks noGrp="1"/>
          </p:cNvSpPr>
          <p:nvPr>
            <p:ph sz="quarter" idx="1"/>
          </p:nvPr>
        </p:nvSpPr>
        <p:spPr>
          <a:xfrm>
            <a:off x="91440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Espaço Reservado para Conteúdo 10"/>
          <p:cNvSpPr>
            <a:spLocks noGrp="1"/>
          </p:cNvSpPr>
          <p:nvPr>
            <p:ph sz="quarter" idx="2"/>
          </p:nvPr>
        </p:nvSpPr>
        <p:spPr>
          <a:xfrm>
            <a:off x="493395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13"/>
          <p:cNvSpPr>
            <a:spLocks noGrp="1"/>
          </p:cNvSpPr>
          <p:nvPr>
            <p:ph type="dt" sz="half" idx="10"/>
          </p:nvPr>
        </p:nvSpPr>
        <p:spPr/>
        <p:txBody>
          <a:bodyPr/>
          <a:lstStyle>
            <a:lvl1pPr>
              <a:defRPr/>
            </a:lvl1pPr>
          </a:lstStyle>
          <a:p>
            <a:pPr>
              <a:defRPr/>
            </a:pPr>
            <a:fld id="{4B95CB8B-4ADF-42E5-ADD1-EB914C7C51C0}" type="datetime1">
              <a:rPr lang="pt-BR"/>
              <a:pPr>
                <a:defRPr/>
              </a:pPr>
              <a:t>25/08/2020</a:t>
            </a:fld>
            <a:endParaRPr lang="pt-BR"/>
          </a:p>
        </p:txBody>
      </p:sp>
      <p:sp>
        <p:nvSpPr>
          <p:cNvPr id="6" name="Espaço Reservado para Rodapé 2"/>
          <p:cNvSpPr>
            <a:spLocks noGrp="1"/>
          </p:cNvSpPr>
          <p:nvPr>
            <p:ph type="ftr" sz="quarter" idx="11"/>
          </p:nvPr>
        </p:nvSpPr>
        <p:spPr/>
        <p:txBody>
          <a:bodyPr/>
          <a:lstStyle>
            <a:lvl1pPr>
              <a:defRPr/>
            </a:lvl1pPr>
          </a:lstStyle>
          <a:p>
            <a:pPr>
              <a:defRPr/>
            </a:pPr>
            <a:endParaRPr lang="pt-BR"/>
          </a:p>
        </p:txBody>
      </p:sp>
      <p:sp>
        <p:nvSpPr>
          <p:cNvPr id="7" name="Espaço Reservado para Número de Slide 22"/>
          <p:cNvSpPr>
            <a:spLocks noGrp="1"/>
          </p:cNvSpPr>
          <p:nvPr>
            <p:ph type="sldNum" sz="quarter" idx="12"/>
          </p:nvPr>
        </p:nvSpPr>
        <p:spPr/>
        <p:txBody>
          <a:bodyPr/>
          <a:lstStyle>
            <a:lvl1pPr>
              <a:defRPr/>
            </a:lvl1pPr>
          </a:lstStyle>
          <a:p>
            <a:pPr>
              <a:defRPr/>
            </a:pPr>
            <a:fld id="{A8041610-E012-4E57-97F8-99AD254A5A98}" type="slidenum">
              <a:rPr lang="pt-BR"/>
              <a:pPr>
                <a:defRP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3050"/>
            <a:ext cx="7772400" cy="1143000"/>
          </a:xfrm>
        </p:spPr>
        <p:txBody>
          <a:bodyPr/>
          <a:lstStyle>
            <a:lvl1pPr>
              <a:defRPr/>
            </a:lvl1pPr>
          </a:lstStyle>
          <a:p>
            <a:r>
              <a:rPr lang="pt-BR"/>
              <a:t>Clique para editar o estilo do título mestre</a:t>
            </a:r>
            <a:endParaRPr lang="en-US"/>
          </a:p>
        </p:txBody>
      </p:sp>
      <p:sp>
        <p:nvSpPr>
          <p:cNvPr id="3" name="Espaço Reservado para Texto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4" name="Espaço Reservado para Texto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11" name="Espaço Reservado para Conteúdo 10"/>
          <p:cNvSpPr>
            <a:spLocks noGrp="1"/>
          </p:cNvSpPr>
          <p:nvPr>
            <p:ph sz="half" idx="2"/>
          </p:nvPr>
        </p:nvSpPr>
        <p:spPr>
          <a:xfrm>
            <a:off x="9144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3" name="Espaço Reservado para Conteúdo 12"/>
          <p:cNvSpPr>
            <a:spLocks noGrp="1"/>
          </p:cNvSpPr>
          <p:nvPr>
            <p:ph sz="half" idx="4"/>
          </p:nvPr>
        </p:nvSpPr>
        <p:spPr>
          <a:xfrm>
            <a:off x="49530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13"/>
          <p:cNvSpPr>
            <a:spLocks noGrp="1"/>
          </p:cNvSpPr>
          <p:nvPr>
            <p:ph type="dt" sz="half" idx="10"/>
          </p:nvPr>
        </p:nvSpPr>
        <p:spPr/>
        <p:txBody>
          <a:bodyPr/>
          <a:lstStyle>
            <a:lvl1pPr>
              <a:defRPr/>
            </a:lvl1pPr>
          </a:lstStyle>
          <a:p>
            <a:pPr>
              <a:defRPr/>
            </a:pPr>
            <a:fld id="{63943C45-0C8D-49F0-813D-9D3C8C5580F5}" type="datetime1">
              <a:rPr lang="pt-BR"/>
              <a:pPr>
                <a:defRPr/>
              </a:pPr>
              <a:t>25/08/2020</a:t>
            </a:fld>
            <a:endParaRPr lang="pt-BR"/>
          </a:p>
        </p:txBody>
      </p:sp>
      <p:sp>
        <p:nvSpPr>
          <p:cNvPr id="8" name="Espaço Reservado para Rodapé 2"/>
          <p:cNvSpPr>
            <a:spLocks noGrp="1"/>
          </p:cNvSpPr>
          <p:nvPr>
            <p:ph type="ftr" sz="quarter" idx="11"/>
          </p:nvPr>
        </p:nvSpPr>
        <p:spPr/>
        <p:txBody>
          <a:bodyPr/>
          <a:lstStyle>
            <a:lvl1pPr>
              <a:defRPr/>
            </a:lvl1pPr>
          </a:lstStyle>
          <a:p>
            <a:pPr>
              <a:defRPr/>
            </a:pPr>
            <a:endParaRPr lang="pt-BR"/>
          </a:p>
        </p:txBody>
      </p:sp>
      <p:sp>
        <p:nvSpPr>
          <p:cNvPr id="9" name="Espaço Reservado para Número de Slide 22"/>
          <p:cNvSpPr>
            <a:spLocks noGrp="1"/>
          </p:cNvSpPr>
          <p:nvPr>
            <p:ph type="sldNum" sz="quarter" idx="12"/>
          </p:nvPr>
        </p:nvSpPr>
        <p:spPr/>
        <p:txBody>
          <a:bodyPr/>
          <a:lstStyle>
            <a:lvl1pPr>
              <a:defRPr/>
            </a:lvl1pPr>
          </a:lstStyle>
          <a:p>
            <a:pPr>
              <a:defRPr/>
            </a:pPr>
            <a:fld id="{D6BD8B72-CFDB-4A3F-BAE6-B870CB4DEA01}" type="slidenum">
              <a:rPr lang="pt-BR"/>
              <a:pPr>
                <a:defRP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Data 13"/>
          <p:cNvSpPr>
            <a:spLocks noGrp="1"/>
          </p:cNvSpPr>
          <p:nvPr>
            <p:ph type="dt" sz="half" idx="10"/>
          </p:nvPr>
        </p:nvSpPr>
        <p:spPr/>
        <p:txBody>
          <a:bodyPr/>
          <a:lstStyle>
            <a:lvl1pPr>
              <a:defRPr/>
            </a:lvl1pPr>
          </a:lstStyle>
          <a:p>
            <a:pPr>
              <a:defRPr/>
            </a:pPr>
            <a:fld id="{E91C1049-9DEE-4415-95FD-FB9B982D6420}" type="datetime1">
              <a:rPr lang="pt-BR"/>
              <a:pPr>
                <a:defRPr/>
              </a:pPr>
              <a:t>25/08/2020</a:t>
            </a:fld>
            <a:endParaRPr lang="pt-BR"/>
          </a:p>
        </p:txBody>
      </p:sp>
      <p:sp>
        <p:nvSpPr>
          <p:cNvPr id="4" name="Espaço Reservado para Rodapé 2"/>
          <p:cNvSpPr>
            <a:spLocks noGrp="1"/>
          </p:cNvSpPr>
          <p:nvPr>
            <p:ph type="ftr" sz="quarter" idx="11"/>
          </p:nvPr>
        </p:nvSpPr>
        <p:spPr/>
        <p:txBody>
          <a:bodyPr/>
          <a:lstStyle>
            <a:lvl1pPr>
              <a:defRPr/>
            </a:lvl1pPr>
          </a:lstStyle>
          <a:p>
            <a:pPr>
              <a:defRPr/>
            </a:pPr>
            <a:endParaRPr lang="pt-BR"/>
          </a:p>
        </p:txBody>
      </p:sp>
      <p:sp>
        <p:nvSpPr>
          <p:cNvPr id="5" name="Espaço Reservado para Número de Slide 22"/>
          <p:cNvSpPr>
            <a:spLocks noGrp="1"/>
          </p:cNvSpPr>
          <p:nvPr>
            <p:ph type="sldNum" sz="quarter" idx="12"/>
          </p:nvPr>
        </p:nvSpPr>
        <p:spPr/>
        <p:txBody>
          <a:bodyPr/>
          <a:lstStyle>
            <a:lvl1pPr>
              <a:defRPr/>
            </a:lvl1pPr>
          </a:lstStyle>
          <a:p>
            <a:pPr>
              <a:defRPr/>
            </a:pPr>
            <a:fld id="{AFFBBD2E-B988-4805-803C-7D3CE27A6C3C}" type="slidenum">
              <a:rPr lang="pt-BR"/>
              <a:pPr>
                <a:defRP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3"/>
          <p:cNvSpPr>
            <a:spLocks noGrp="1"/>
          </p:cNvSpPr>
          <p:nvPr>
            <p:ph type="dt" sz="half" idx="10"/>
          </p:nvPr>
        </p:nvSpPr>
        <p:spPr/>
        <p:txBody>
          <a:bodyPr/>
          <a:lstStyle>
            <a:lvl1pPr>
              <a:defRPr/>
            </a:lvl1pPr>
          </a:lstStyle>
          <a:p>
            <a:pPr>
              <a:defRPr/>
            </a:pPr>
            <a:fld id="{2A9A8C33-8187-4A33-A558-8A4A8F546F71}" type="datetime1">
              <a:rPr lang="pt-BR"/>
              <a:pPr>
                <a:defRPr/>
              </a:pPr>
              <a:t>25/08/2020</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lang="pt-BR"/>
          </a:p>
        </p:txBody>
      </p:sp>
      <p:sp>
        <p:nvSpPr>
          <p:cNvPr id="4" name="Espaço Reservado para Número de Slide 22"/>
          <p:cNvSpPr>
            <a:spLocks noGrp="1"/>
          </p:cNvSpPr>
          <p:nvPr>
            <p:ph type="sldNum" sz="quarter" idx="12"/>
          </p:nvPr>
        </p:nvSpPr>
        <p:spPr/>
        <p:txBody>
          <a:bodyPr/>
          <a:lstStyle>
            <a:lvl1pPr>
              <a:defRPr/>
            </a:lvl1pPr>
          </a:lstStyle>
          <a:p>
            <a:pPr>
              <a:defRPr/>
            </a:pPr>
            <a:fld id="{DEF2104C-6C80-4799-8C6A-C0765871EF76}" type="slidenum">
              <a:rPr lang="pt-BR"/>
              <a:pPr>
                <a:defRP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5" name="Retângulo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etângulo de cantos arredondados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273050"/>
            <a:ext cx="7772400" cy="1143000"/>
          </a:xfrm>
        </p:spPr>
        <p:txBody>
          <a:bodyPr/>
          <a:lstStyle>
            <a:lvl1pPr algn="l">
              <a:buNone/>
              <a:defRPr sz="4000" b="0"/>
            </a:lvl1pPr>
          </a:lstStyle>
          <a:p>
            <a:r>
              <a:rPr lang="pt-BR"/>
              <a:t>Clique para editar o estilo do título mestre</a:t>
            </a:r>
            <a:endParaRPr lang="en-US"/>
          </a:p>
        </p:txBody>
      </p:sp>
      <p:sp>
        <p:nvSpPr>
          <p:cNvPr id="3" name="Espaço Reservado para Texto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pt-BR"/>
              <a:t>Clique para editar os estilos do texto mestre</a:t>
            </a:r>
          </a:p>
        </p:txBody>
      </p:sp>
      <p:sp>
        <p:nvSpPr>
          <p:cNvPr id="11" name="Espaço Reservado para Conteúdo 10"/>
          <p:cNvSpPr>
            <a:spLocks noGrp="1"/>
          </p:cNvSpPr>
          <p:nvPr>
            <p:ph sz="quarter" idx="1"/>
          </p:nvPr>
        </p:nvSpPr>
        <p:spPr>
          <a:xfrm>
            <a:off x="2971800" y="1600200"/>
            <a:ext cx="5715000" cy="44958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4"/>
          <p:cNvSpPr>
            <a:spLocks noGrp="1"/>
          </p:cNvSpPr>
          <p:nvPr>
            <p:ph type="dt" sz="half" idx="10"/>
          </p:nvPr>
        </p:nvSpPr>
        <p:spPr/>
        <p:txBody>
          <a:bodyPr/>
          <a:lstStyle>
            <a:lvl1pPr>
              <a:defRPr/>
            </a:lvl1pPr>
          </a:lstStyle>
          <a:p>
            <a:pPr>
              <a:defRPr/>
            </a:pPr>
            <a:fld id="{BA2FD8EC-4C4C-470D-9D48-68AEC3A3B71F}" type="datetime1">
              <a:rPr lang="pt-BR"/>
              <a:pPr>
                <a:defRPr/>
              </a:pPr>
              <a:t>25/08/2020</a:t>
            </a:fld>
            <a:endParaRPr lang="pt-BR"/>
          </a:p>
        </p:txBody>
      </p:sp>
      <p:sp>
        <p:nvSpPr>
          <p:cNvPr id="8" name="Espaço Reservado para Rodapé 5"/>
          <p:cNvSpPr>
            <a:spLocks noGrp="1"/>
          </p:cNvSpPr>
          <p:nvPr>
            <p:ph type="ftr" sz="quarter" idx="11"/>
          </p:nvPr>
        </p:nvSpPr>
        <p:spPr/>
        <p:txBody>
          <a:bodyPr/>
          <a:lstStyle>
            <a:lvl1pPr>
              <a:defRPr/>
            </a:lvl1pPr>
          </a:lstStyle>
          <a:p>
            <a:pPr>
              <a:defRPr/>
            </a:pPr>
            <a:endParaRPr lang="pt-BR"/>
          </a:p>
        </p:txBody>
      </p:sp>
      <p:sp>
        <p:nvSpPr>
          <p:cNvPr id="9" name="Espaço Reservado para Número de Slide 6"/>
          <p:cNvSpPr>
            <a:spLocks noGrp="1"/>
          </p:cNvSpPr>
          <p:nvPr>
            <p:ph type="sldNum" sz="quarter" idx="12"/>
          </p:nvPr>
        </p:nvSpPr>
        <p:spPr/>
        <p:txBody>
          <a:bodyPr/>
          <a:lstStyle>
            <a:lvl1pPr>
              <a:defRPr/>
            </a:lvl1pPr>
          </a:lstStyle>
          <a:p>
            <a:pPr>
              <a:defRPr/>
            </a:pPr>
            <a:fld id="{0A5C9790-0216-4496-B188-77C2268EED10}" type="slidenum">
              <a:rPr lang="pt-BR"/>
              <a:pPr>
                <a:defRPr/>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5" name="Retângulo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4900550"/>
            <a:ext cx="7315200" cy="522288"/>
          </a:xfrm>
        </p:spPr>
        <p:txBody>
          <a:bodyPr anchor="ctr">
            <a:noAutofit/>
          </a:bodyPr>
          <a:lstStyle>
            <a:lvl1pPr algn="l">
              <a:buNone/>
              <a:defRPr sz="2800" b="0"/>
            </a:lvl1pPr>
          </a:lstStyle>
          <a:p>
            <a:r>
              <a:rPr lang="pt-BR"/>
              <a:t>Clique para editar o estilo do título mestre</a:t>
            </a:r>
            <a:endParaRPr lang="en-US"/>
          </a:p>
        </p:txBody>
      </p:sp>
      <p:sp>
        <p:nvSpPr>
          <p:cNvPr id="4" name="Espaço Reservado para Texto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pt-BR"/>
              <a:t>Clique para editar os estilos do texto mestre</a:t>
            </a:r>
          </a:p>
        </p:txBody>
      </p:sp>
      <p:sp>
        <p:nvSpPr>
          <p:cNvPr id="3" name="Espaço Reservado para Imagem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pt-BR" noProof="0"/>
              <a:t>Clique no ícone para adicionar uma imagem</a:t>
            </a:r>
            <a:endParaRPr lang="en-US" noProof="0" dirty="0"/>
          </a:p>
        </p:txBody>
      </p:sp>
      <p:sp>
        <p:nvSpPr>
          <p:cNvPr id="8" name="Espaço Reservado para Data 4"/>
          <p:cNvSpPr>
            <a:spLocks noGrp="1"/>
          </p:cNvSpPr>
          <p:nvPr>
            <p:ph type="dt" sz="half" idx="10"/>
          </p:nvPr>
        </p:nvSpPr>
        <p:spPr/>
        <p:txBody>
          <a:bodyPr/>
          <a:lstStyle>
            <a:lvl1pPr>
              <a:defRPr/>
            </a:lvl1pPr>
          </a:lstStyle>
          <a:p>
            <a:pPr>
              <a:defRPr/>
            </a:pPr>
            <a:fld id="{407760A3-1090-48C1-BD45-58206CEB9EAC}" type="datetime1">
              <a:rPr lang="pt-BR"/>
              <a:pPr>
                <a:defRPr/>
              </a:pPr>
              <a:t>25/08/2020</a:t>
            </a:fld>
            <a:endParaRPr lang="pt-BR"/>
          </a:p>
        </p:txBody>
      </p:sp>
      <p:sp>
        <p:nvSpPr>
          <p:cNvPr id="9" name="Espaço Reservado para Rodapé 5"/>
          <p:cNvSpPr>
            <a:spLocks noGrp="1"/>
          </p:cNvSpPr>
          <p:nvPr>
            <p:ph type="ftr" sz="quarter" idx="11"/>
          </p:nvPr>
        </p:nvSpPr>
        <p:spPr>
          <a:xfrm>
            <a:off x="914400" y="6172200"/>
            <a:ext cx="3886200" cy="457200"/>
          </a:xfrm>
        </p:spPr>
        <p:txBody>
          <a:bodyPr/>
          <a:lstStyle>
            <a:lvl1pPr>
              <a:defRPr/>
            </a:lvl1pPr>
          </a:lstStyle>
          <a:p>
            <a:pPr>
              <a:defRPr/>
            </a:pPr>
            <a:endParaRPr lang="pt-BR"/>
          </a:p>
        </p:txBody>
      </p:sp>
      <p:sp>
        <p:nvSpPr>
          <p:cNvPr id="10" name="Espaço Reservado para Número de Slide 6"/>
          <p:cNvSpPr>
            <a:spLocks noGrp="1"/>
          </p:cNvSpPr>
          <p:nvPr>
            <p:ph type="sldNum" sz="quarter" idx="12"/>
          </p:nvPr>
        </p:nvSpPr>
        <p:spPr>
          <a:xfrm>
            <a:off x="146050" y="6208713"/>
            <a:ext cx="457200" cy="457200"/>
          </a:xfrm>
        </p:spPr>
        <p:txBody>
          <a:bodyPr/>
          <a:lstStyle>
            <a:lvl1pPr>
              <a:defRPr/>
            </a:lvl1pPr>
          </a:lstStyle>
          <a:p>
            <a:pPr>
              <a:defRPr/>
            </a:pPr>
            <a:fld id="{155A8030-FBB0-4815-ABBE-B442CCA3CD6B}" type="slidenum">
              <a:rPr lang="pt-BR"/>
              <a:pPr>
                <a:defRPr/>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AE2"/>
        </a:solidFill>
        <a:effectLst/>
      </p:bgPr>
    </p:bg>
    <p:spTree>
      <p:nvGrpSpPr>
        <p:cNvPr id="1" name=""/>
        <p:cNvGrpSpPr/>
        <p:nvPr/>
      </p:nvGrpSpPr>
      <p:grpSpPr>
        <a:xfrm>
          <a:off x="0" y="0"/>
          <a:ext cx="0" cy="0"/>
          <a:chOff x="0" y="0"/>
          <a:chExt cx="0" cy="0"/>
        </a:xfrm>
      </p:grpSpPr>
      <p:sp>
        <p:nvSpPr>
          <p:cNvPr id="9" name="Retângulo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Espaço Reservado para Título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pt-BR"/>
              <a:t>Clique para editar o estilo do título mestre</a:t>
            </a:r>
            <a:endParaRPr lang="en-US"/>
          </a:p>
        </p:txBody>
      </p:sp>
      <p:sp>
        <p:nvSpPr>
          <p:cNvPr id="1029" name="Espaço Reservado para Texto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4" name="Espaço Reservado para Data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defRPr>
            </a:lvl1pPr>
          </a:lstStyle>
          <a:p>
            <a:pPr>
              <a:defRPr/>
            </a:pPr>
            <a:fld id="{B8DCFE1C-BC2A-4342-A24A-BB4BAB6ABFB9}" type="datetime1">
              <a:rPr lang="pt-BR"/>
              <a:pPr>
                <a:defRPr/>
              </a:pPr>
              <a:t>25/08/2020</a:t>
            </a:fld>
            <a:endParaRPr lang="pt-BR"/>
          </a:p>
        </p:txBody>
      </p:sp>
      <p:sp>
        <p:nvSpPr>
          <p:cNvPr id="3" name="Espaço Reservado para Rodapé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defRPr>
            </a:lvl1pPr>
          </a:lstStyle>
          <a:p>
            <a:pPr>
              <a:defRPr/>
            </a:pPr>
            <a:endParaRPr lang="pt-BR"/>
          </a:p>
        </p:txBody>
      </p:sp>
      <p:sp>
        <p:nvSpPr>
          <p:cNvPr id="23" name="Espaço Reservado para Número de Slide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06E8B2EE-5D6A-4A1C-8440-2D6EEE755B40}" type="slidenum">
              <a:rPr lang="pt-BR"/>
              <a:pPr>
                <a:defRPr/>
              </a:pPr>
              <a:t>‹#›</a:t>
            </a:fld>
            <a:endParaRPr lang="pt-BR"/>
          </a:p>
        </p:txBody>
      </p:sp>
    </p:spTree>
  </p:cSld>
  <p:clrMap bg1="lt1" tx1="dk1" bg2="lt2" tx2="dk2" accent1="accent1" accent2="accent2" accent3="accent3" accent4="accent4" accent5="accent5" accent6="accent6" hlink="hlink" folHlink="folHlink"/>
  <p:sldLayoutIdLst>
    <p:sldLayoutId id="2147483698" r:id="rId1"/>
    <p:sldLayoutId id="2147483691" r:id="rId2"/>
    <p:sldLayoutId id="2147483699" r:id="rId3"/>
    <p:sldLayoutId id="2147483692" r:id="rId4"/>
    <p:sldLayoutId id="2147483693" r:id="rId5"/>
    <p:sldLayoutId id="2147483694" r:id="rId6"/>
    <p:sldLayoutId id="2147483695" r:id="rId7"/>
    <p:sldLayoutId id="2147483700" r:id="rId8"/>
    <p:sldLayoutId id="2147483701" r:id="rId9"/>
    <p:sldLayoutId id="2147483696" r:id="rId10"/>
    <p:sldLayoutId id="2147483697" r:id="rId11"/>
    <p:sldLayoutId id="2147483702" r:id="rId12"/>
    <p:sldLayoutId id="2147483703" r:id="rId13"/>
  </p:sldLayoutIdLst>
  <p:hf sldNum="0"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Rounded MT Bold" pitchFamily="34" charset="0"/>
        </a:defRPr>
      </a:lvl2pPr>
      <a:lvl3pPr algn="l" rtl="0" eaLnBrk="0" fontAlgn="base" hangingPunct="0">
        <a:spcBef>
          <a:spcPct val="0"/>
        </a:spcBef>
        <a:spcAft>
          <a:spcPct val="0"/>
        </a:spcAft>
        <a:defRPr sz="4000">
          <a:solidFill>
            <a:schemeClr val="tx2"/>
          </a:solidFill>
          <a:latin typeface="Arial Rounded MT Bold" pitchFamily="34" charset="0"/>
        </a:defRPr>
      </a:lvl3pPr>
      <a:lvl4pPr algn="l" rtl="0" eaLnBrk="0" fontAlgn="base" hangingPunct="0">
        <a:spcBef>
          <a:spcPct val="0"/>
        </a:spcBef>
        <a:spcAft>
          <a:spcPct val="0"/>
        </a:spcAft>
        <a:defRPr sz="4000">
          <a:solidFill>
            <a:schemeClr val="tx2"/>
          </a:solidFill>
          <a:latin typeface="Arial Rounded MT Bold" pitchFamily="34" charset="0"/>
        </a:defRPr>
      </a:lvl4pPr>
      <a:lvl5pPr algn="l" rtl="0" eaLnBrk="0" fontAlgn="base" hangingPunct="0">
        <a:spcBef>
          <a:spcPct val="0"/>
        </a:spcBef>
        <a:spcAft>
          <a:spcPct val="0"/>
        </a:spcAft>
        <a:defRPr sz="4000">
          <a:solidFill>
            <a:schemeClr val="tx2"/>
          </a:solidFill>
          <a:latin typeface="Arial Rounded MT Bold" pitchFamily="34" charset="0"/>
        </a:defRPr>
      </a:lvl5pPr>
      <a:lvl6pPr marL="457200" algn="l" rtl="0" fontAlgn="base">
        <a:spcBef>
          <a:spcPct val="0"/>
        </a:spcBef>
        <a:spcAft>
          <a:spcPct val="0"/>
        </a:spcAft>
        <a:defRPr sz="4000">
          <a:solidFill>
            <a:schemeClr val="tx2"/>
          </a:solidFill>
          <a:latin typeface="Arial Rounded MT Bold" pitchFamily="34" charset="0"/>
        </a:defRPr>
      </a:lvl6pPr>
      <a:lvl7pPr marL="914400" algn="l" rtl="0" fontAlgn="base">
        <a:spcBef>
          <a:spcPct val="0"/>
        </a:spcBef>
        <a:spcAft>
          <a:spcPct val="0"/>
        </a:spcAft>
        <a:defRPr sz="4000">
          <a:solidFill>
            <a:schemeClr val="tx2"/>
          </a:solidFill>
          <a:latin typeface="Arial Rounded MT Bold" pitchFamily="34" charset="0"/>
        </a:defRPr>
      </a:lvl7pPr>
      <a:lvl8pPr marL="1371600" algn="l" rtl="0" fontAlgn="base">
        <a:spcBef>
          <a:spcPct val="0"/>
        </a:spcBef>
        <a:spcAft>
          <a:spcPct val="0"/>
        </a:spcAft>
        <a:defRPr sz="4000">
          <a:solidFill>
            <a:schemeClr val="tx2"/>
          </a:solidFill>
          <a:latin typeface="Arial Rounded MT Bold" pitchFamily="34" charset="0"/>
        </a:defRPr>
      </a:lvl8pPr>
      <a:lvl9pPr marL="1828800" algn="l" rtl="0" fontAlgn="base">
        <a:spcBef>
          <a:spcPct val="0"/>
        </a:spcBef>
        <a:spcAft>
          <a:spcPct val="0"/>
        </a:spcAft>
        <a:defRPr sz="4000">
          <a:solidFill>
            <a:schemeClr val="tx2"/>
          </a:solidFill>
          <a:latin typeface="Arial Rounded MT Bold"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0678203-A42C-40FE-959E-F8A9644D720D}"/>
              </a:ext>
            </a:extLst>
          </p:cNvPr>
          <p:cNvPicPr>
            <a:picLocks noChangeAspect="1"/>
          </p:cNvPicPr>
          <p:nvPr/>
        </p:nvPicPr>
        <p:blipFill>
          <a:blip r:embed="rId2"/>
          <a:stretch>
            <a:fillRect/>
          </a:stretch>
        </p:blipFill>
        <p:spPr>
          <a:xfrm>
            <a:off x="0" y="-2822"/>
            <a:ext cx="9144000" cy="244043"/>
          </a:xfrm>
          <a:prstGeom prst="rect">
            <a:avLst/>
          </a:prstGeom>
        </p:spPr>
      </p:pic>
      <p:pic>
        <p:nvPicPr>
          <p:cNvPr id="7" name="Imagem 6">
            <a:extLst>
              <a:ext uri="{FF2B5EF4-FFF2-40B4-BE49-F238E27FC236}">
                <a16:creationId xmlns:a16="http://schemas.microsoft.com/office/drawing/2014/main" id="{9C46853C-D520-4267-9CC4-3B65691A558D}"/>
              </a:ext>
            </a:extLst>
          </p:cNvPr>
          <p:cNvPicPr>
            <a:picLocks noChangeAspect="1"/>
          </p:cNvPicPr>
          <p:nvPr/>
        </p:nvPicPr>
        <p:blipFill>
          <a:blip r:embed="rId2"/>
          <a:stretch>
            <a:fillRect/>
          </a:stretch>
        </p:blipFill>
        <p:spPr>
          <a:xfrm>
            <a:off x="0" y="6667579"/>
            <a:ext cx="9144000" cy="244043"/>
          </a:xfrm>
          <a:prstGeom prst="rect">
            <a:avLst/>
          </a:prstGeom>
        </p:spPr>
      </p:pic>
      <p:pic>
        <p:nvPicPr>
          <p:cNvPr id="4" name="Picture 3">
            <a:extLst>
              <a:ext uri="{FF2B5EF4-FFF2-40B4-BE49-F238E27FC236}">
                <a16:creationId xmlns:a16="http://schemas.microsoft.com/office/drawing/2014/main" id="{6757B732-EEBA-674B-A9FC-50F90E81D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24" y="332656"/>
            <a:ext cx="11665296" cy="6094929"/>
          </a:xfrm>
          <a:prstGeom prst="rect">
            <a:avLst/>
          </a:prstGeom>
        </p:spPr>
      </p:pic>
    </p:spTree>
    <p:extLst>
      <p:ext uri="{BB962C8B-B14F-4D97-AF65-F5344CB8AC3E}">
        <p14:creationId xmlns:p14="http://schemas.microsoft.com/office/powerpoint/2010/main" val="227220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a:extLst>
              <a:ext uri="{FF2B5EF4-FFF2-40B4-BE49-F238E27FC236}">
                <a16:creationId xmlns:a16="http://schemas.microsoft.com/office/drawing/2014/main" id="{A0A66A88-6DE0-DC40-9CED-9379A4909E6C}"/>
              </a:ext>
            </a:extLst>
          </p:cNvPr>
          <p:cNvSpPr>
            <a:spLocks noGrp="1"/>
          </p:cNvSpPr>
          <p:nvPr>
            <p:ph type="ctrTitle"/>
          </p:nvPr>
        </p:nvSpPr>
        <p:spPr>
          <a:xfrm>
            <a:off x="2786050" y="285728"/>
            <a:ext cx="367506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6" name="Picture 2" descr="C:\Users\Jlopes\Desktop\Google Trends - 1.png"/>
          <p:cNvPicPr>
            <a:picLocks noChangeAspect="1" noChangeArrowheads="1"/>
          </p:cNvPicPr>
          <p:nvPr/>
        </p:nvPicPr>
        <p:blipFill>
          <a:blip r:embed="rId2"/>
          <a:srcRect/>
          <a:stretch>
            <a:fillRect/>
          </a:stretch>
        </p:blipFill>
        <p:spPr bwMode="auto">
          <a:xfrm>
            <a:off x="0" y="1285860"/>
            <a:ext cx="9144000" cy="4648634"/>
          </a:xfrm>
          <a:prstGeom prst="rect">
            <a:avLst/>
          </a:prstGeom>
          <a:noFill/>
        </p:spPr>
      </p:pic>
    </p:spTree>
    <p:extLst>
      <p:ext uri="{BB962C8B-B14F-4D97-AF65-F5344CB8AC3E}">
        <p14:creationId xmlns:p14="http://schemas.microsoft.com/office/powerpoint/2010/main" val="2698589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ítulo 1">
            <a:extLst>
              <a:ext uri="{FF2B5EF4-FFF2-40B4-BE49-F238E27FC236}">
                <a16:creationId xmlns:a16="http://schemas.microsoft.com/office/drawing/2014/main" id="{C9423D8E-416E-AD4F-80F2-AA3F325BBB4D}"/>
              </a:ext>
            </a:extLst>
          </p:cNvPr>
          <p:cNvSpPr>
            <a:spLocks noGrp="1"/>
          </p:cNvSpPr>
          <p:nvPr>
            <p:ph type="ctrTitle"/>
          </p:nvPr>
        </p:nvSpPr>
        <p:spPr>
          <a:xfrm>
            <a:off x="2928926" y="214290"/>
            <a:ext cx="374649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42" name="Picture 5">
            <a:extLst>
              <a:ext uri="{FF2B5EF4-FFF2-40B4-BE49-F238E27FC236}">
                <a16:creationId xmlns:a16="http://schemas.microsoft.com/office/drawing/2014/main" id="{D50AC7F0-3AB4-D844-B0A2-9C4B66F3C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18" y="857232"/>
            <a:ext cx="6020866" cy="600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45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ítulo 1">
            <a:extLst>
              <a:ext uri="{FF2B5EF4-FFF2-40B4-BE49-F238E27FC236}">
                <a16:creationId xmlns:a16="http://schemas.microsoft.com/office/drawing/2014/main" id="{4D998714-C252-C342-A0BE-6F8223B1759B}"/>
              </a:ext>
            </a:extLst>
          </p:cNvPr>
          <p:cNvSpPr>
            <a:spLocks noGrp="1"/>
          </p:cNvSpPr>
          <p:nvPr>
            <p:ph type="ctrTitle"/>
          </p:nvPr>
        </p:nvSpPr>
        <p:spPr>
          <a:xfrm>
            <a:off x="3214678" y="142852"/>
            <a:ext cx="338930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dirty="0"/>
          </a:p>
        </p:txBody>
      </p:sp>
      <p:pic>
        <p:nvPicPr>
          <p:cNvPr id="12290" name="Picture 2">
            <a:extLst>
              <a:ext uri="{FF2B5EF4-FFF2-40B4-BE49-F238E27FC236}">
                <a16:creationId xmlns:a16="http://schemas.microsoft.com/office/drawing/2014/main" id="{38D6D9CD-3E9D-E24E-91B4-8E1BD6B0F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811283"/>
            <a:ext cx="8572560" cy="604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
            <a:extLst>
              <a:ext uri="{FF2B5EF4-FFF2-40B4-BE49-F238E27FC236}">
                <a16:creationId xmlns:a16="http://schemas.microsoft.com/office/drawing/2014/main" id="{0349518B-BF5C-4D44-8E17-B647496596EB}"/>
              </a:ext>
            </a:extLst>
          </p:cNvPr>
          <p:cNvSpPr>
            <a:spLocks noGrp="1"/>
          </p:cNvSpPr>
          <p:nvPr>
            <p:ph type="ctrTitle"/>
          </p:nvPr>
        </p:nvSpPr>
        <p:spPr>
          <a:xfrm>
            <a:off x="500034" y="285728"/>
            <a:ext cx="8104414" cy="504825"/>
          </a:xfrm>
        </p:spPr>
        <p:txBody>
          <a:bodyPr/>
          <a:lstStyle/>
          <a:p>
            <a:pPr algn="ctr"/>
            <a:r>
              <a:rPr lang="pt-BR" altLang="en-US" sz="3600" b="1" dirty="0">
                <a:latin typeface="Arial" pitchFamily="34" charset="0"/>
                <a:cs typeface="Arial" pitchFamily="34" charset="0"/>
              </a:rPr>
              <a:t>Pesquisadores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6626" name="Picture 3">
            <a:extLst>
              <a:ext uri="{FF2B5EF4-FFF2-40B4-BE49-F238E27FC236}">
                <a16:creationId xmlns:a16="http://schemas.microsoft.com/office/drawing/2014/main" id="{F0F689C0-10A7-064E-B999-4E4E3BCDE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3938"/>
            <a:ext cx="9144000"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61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7BCAB544-CDFA-5B47-93AF-5468E9A75B29}"/>
              </a:ext>
            </a:extLst>
          </p:cNvPr>
          <p:cNvSpPr>
            <a:spLocks noGrp="1"/>
          </p:cNvSpPr>
          <p:nvPr>
            <p:ph type="ctrTitle"/>
          </p:nvPr>
        </p:nvSpPr>
        <p:spPr>
          <a:xfrm>
            <a:off x="1714480" y="214290"/>
            <a:ext cx="596107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a:t>
            </a:r>
            <a:endParaRPr lang="en-US" altLang="en-US" sz="3600" b="1" dirty="0">
              <a:latin typeface="Arial" pitchFamily="34" charset="0"/>
              <a:cs typeface="Arial" pitchFamily="34" charset="0"/>
            </a:endParaRPr>
          </a:p>
        </p:txBody>
      </p:sp>
      <p:pic>
        <p:nvPicPr>
          <p:cNvPr id="13314" name="Picture 2">
            <a:extLst>
              <a:ext uri="{FF2B5EF4-FFF2-40B4-BE49-F238E27FC236}">
                <a16:creationId xmlns:a16="http://schemas.microsoft.com/office/drawing/2014/main" id="{A224FE92-ABA8-9047-96DA-53B0E5AF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46890"/>
            <a:ext cx="9144001" cy="60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94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
            <a:extLst>
              <a:ext uri="{FF2B5EF4-FFF2-40B4-BE49-F238E27FC236}">
                <a16:creationId xmlns:a16="http://schemas.microsoft.com/office/drawing/2014/main" id="{1815E176-AA6B-A74B-B573-52DAF769A48E}"/>
              </a:ext>
            </a:extLst>
          </p:cNvPr>
          <p:cNvSpPr>
            <a:spLocks noGrp="1"/>
          </p:cNvSpPr>
          <p:nvPr>
            <p:ph type="ctrTitle"/>
          </p:nvPr>
        </p:nvSpPr>
        <p:spPr>
          <a:xfrm>
            <a:off x="1500166" y="285728"/>
            <a:ext cx="621510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14338" name="Picture 3">
            <a:extLst>
              <a:ext uri="{FF2B5EF4-FFF2-40B4-BE49-F238E27FC236}">
                <a16:creationId xmlns:a16="http://schemas.microsoft.com/office/drawing/2014/main" id="{6024C21C-1D97-D249-927B-7C08594F6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46"/>
            <a:ext cx="9144000" cy="546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51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2DD6851F-DF42-8A42-B2CC-785184A8C29A}"/>
              </a:ext>
            </a:extLst>
          </p:cNvPr>
          <p:cNvSpPr>
            <a:spLocks noGrp="1"/>
          </p:cNvSpPr>
          <p:nvPr>
            <p:ph type="ctrTitle"/>
          </p:nvPr>
        </p:nvSpPr>
        <p:spPr>
          <a:xfrm>
            <a:off x="1928794"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3554" name="Picture 2">
            <a:extLst>
              <a:ext uri="{FF2B5EF4-FFF2-40B4-BE49-F238E27FC236}">
                <a16:creationId xmlns:a16="http://schemas.microsoft.com/office/drawing/2014/main" id="{F8509C97-F496-B840-9EE8-0CA6E165D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22"/>
            <a:ext cx="9144000"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810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1">
            <a:extLst>
              <a:ext uri="{FF2B5EF4-FFF2-40B4-BE49-F238E27FC236}">
                <a16:creationId xmlns:a16="http://schemas.microsoft.com/office/drawing/2014/main" id="{E214C333-D20A-2C47-998E-15E4491E8498}"/>
              </a:ext>
            </a:extLst>
          </p:cNvPr>
          <p:cNvSpPr>
            <a:spLocks noGrp="1"/>
          </p:cNvSpPr>
          <p:nvPr>
            <p:ph type="ctrTitle"/>
          </p:nvPr>
        </p:nvSpPr>
        <p:spPr>
          <a:xfrm>
            <a:off x="1785918"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4578" name="Picture 3">
            <a:extLst>
              <a:ext uri="{FF2B5EF4-FFF2-40B4-BE49-F238E27FC236}">
                <a16:creationId xmlns:a16="http://schemas.microsoft.com/office/drawing/2014/main" id="{C80BF0B2-FC4D-4544-AE88-00CAF6526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1975"/>
            <a:ext cx="9144000" cy="556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68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
            <a:extLst>
              <a:ext uri="{FF2B5EF4-FFF2-40B4-BE49-F238E27FC236}">
                <a16:creationId xmlns:a16="http://schemas.microsoft.com/office/drawing/2014/main" id="{D969F350-4EA0-FE41-95FD-34AC29FB995E}"/>
              </a:ext>
            </a:extLst>
          </p:cNvPr>
          <p:cNvSpPr>
            <a:spLocks noGrp="1"/>
          </p:cNvSpPr>
          <p:nvPr>
            <p:ph type="ctrTitle"/>
          </p:nvPr>
        </p:nvSpPr>
        <p:spPr>
          <a:xfrm>
            <a:off x="611560" y="260648"/>
            <a:ext cx="8280920" cy="504825"/>
          </a:xfrm>
        </p:spPr>
        <p:txBody>
          <a:bodyPr/>
          <a:lstStyle/>
          <a:p>
            <a:pPr algn="ctr"/>
            <a:r>
              <a:rPr lang="pt-BR" altLang="en-US" sz="3600" b="1" dirty="0">
                <a:latin typeface="Arial" pitchFamily="34" charset="0"/>
                <a:cs typeface="Arial" pitchFamily="34" charset="0"/>
              </a:rPr>
              <a:t>Grandes </a:t>
            </a:r>
            <a:r>
              <a:rPr lang="pt-BR" altLang="en-US" sz="3600" b="1" dirty="0" err="1">
                <a:latin typeface="Arial" pitchFamily="34" charset="0"/>
                <a:cs typeface="Arial" pitchFamily="34" charset="0"/>
              </a:rPr>
              <a:t>Usu</a:t>
            </a:r>
            <a:r>
              <a:rPr lang="en-US" altLang="en-US" sz="3600" b="1" dirty="0" err="1">
                <a:latin typeface="Arial" pitchFamily="34" charset="0"/>
                <a:cs typeface="Arial" pitchFamily="34" charset="0"/>
              </a:rPr>
              <a:t>ários</a:t>
            </a:r>
            <a:r>
              <a:rPr lang="en-US" altLang="en-US" sz="3600" b="1" dirty="0">
                <a:latin typeface="Arial" pitchFamily="34" charset="0"/>
                <a:cs typeface="Arial" pitchFamily="34" charset="0"/>
              </a:rPr>
              <a:t> de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8674" name="Picture 2">
            <a:extLst>
              <a:ext uri="{FF2B5EF4-FFF2-40B4-BE49-F238E27FC236}">
                <a16:creationId xmlns:a16="http://schemas.microsoft.com/office/drawing/2014/main" id="{5CE5347E-426F-9F45-83C9-A2838A598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23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55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ítulo 1">
            <a:extLst>
              <a:ext uri="{FF2B5EF4-FFF2-40B4-BE49-F238E27FC236}">
                <a16:creationId xmlns:a16="http://schemas.microsoft.com/office/drawing/2014/main" id="{FDCAA31F-BF97-FC4B-80A0-80056D0750FA}"/>
              </a:ext>
            </a:extLst>
          </p:cNvPr>
          <p:cNvSpPr>
            <a:spLocks noGrp="1"/>
          </p:cNvSpPr>
          <p:nvPr>
            <p:ph type="ctrTitle"/>
          </p:nvPr>
        </p:nvSpPr>
        <p:spPr>
          <a:xfrm>
            <a:off x="1500166" y="357166"/>
            <a:ext cx="6461340" cy="504825"/>
          </a:xfrm>
        </p:spPr>
        <p:txBody>
          <a:bodyPr/>
          <a:lstStyle/>
          <a:p>
            <a:pPr algn="ctr"/>
            <a:r>
              <a:rPr lang="en-US" altLang="en-US" sz="3600" b="1" dirty="0">
                <a:latin typeface="Arial" pitchFamily="34" charset="0"/>
                <a:cs typeface="Arial" pitchFamily="34" charset="0"/>
              </a:rPr>
              <a:t>Startups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9698" name="Picture 3">
            <a:extLst>
              <a:ext uri="{FF2B5EF4-FFF2-40B4-BE49-F238E27FC236}">
                <a16:creationId xmlns:a16="http://schemas.microsoft.com/office/drawing/2014/main" id="{2F8489E6-3DB3-FC4A-A961-F63DC7DDB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57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976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1357290" y="2714620"/>
            <a:ext cx="6572296" cy="1015663"/>
          </a:xfrm>
          <a:prstGeom prst="rect">
            <a:avLst/>
          </a:prstGeom>
          <a:noFill/>
        </p:spPr>
        <p:txBody>
          <a:bodyPr wrap="square" rtlCol="0">
            <a:spAutoFit/>
          </a:bodyPr>
          <a:lstStyle/>
          <a:p>
            <a:pPr algn="ctr"/>
            <a:r>
              <a:rPr lang="pt-BR" sz="3200" dirty="0" err="1">
                <a:solidFill>
                  <a:schemeClr val="bg2">
                    <a:lumMod val="50000"/>
                  </a:schemeClr>
                </a:solidFill>
                <a:latin typeface="Calibri" pitchFamily="34" charset="0"/>
              </a:rPr>
              <a:t>MSc</a:t>
            </a:r>
            <a:r>
              <a:rPr lang="pt-BR" sz="3200" dirty="0">
                <a:solidFill>
                  <a:schemeClr val="bg2">
                    <a:lumMod val="50000"/>
                  </a:schemeClr>
                </a:solidFill>
                <a:latin typeface="Calibri" pitchFamily="34" charset="0"/>
              </a:rPr>
              <a:t>. José </a:t>
            </a:r>
            <a:r>
              <a:rPr lang="pt-BR" sz="3200" dirty="0" err="1">
                <a:solidFill>
                  <a:schemeClr val="bg2">
                    <a:lumMod val="50000"/>
                  </a:schemeClr>
                </a:solidFill>
                <a:latin typeface="Calibri" pitchFamily="34" charset="0"/>
              </a:rPr>
              <a:t>Ahirton</a:t>
            </a:r>
            <a:r>
              <a:rPr lang="pt-BR" sz="3200" dirty="0">
                <a:solidFill>
                  <a:schemeClr val="bg2">
                    <a:lumMod val="50000"/>
                  </a:schemeClr>
                </a:solidFill>
                <a:latin typeface="Calibri" pitchFamily="34" charset="0"/>
              </a:rPr>
              <a:t> Batista Lopes Filho</a:t>
            </a:r>
          </a:p>
          <a:p>
            <a:pPr algn="ctr"/>
            <a:endParaRPr lang="pt-BR" sz="2800" dirty="0">
              <a:solidFill>
                <a:schemeClr val="bg2">
                  <a:lumMod val="50000"/>
                </a:schemeClr>
              </a:solidFill>
              <a:latin typeface="Calibri" pitchFamily="34" charset="0"/>
            </a:endParaRPr>
          </a:p>
        </p:txBody>
      </p:sp>
      <p:sp>
        <p:nvSpPr>
          <p:cNvPr id="8" name="Subtítulo 2"/>
          <p:cNvSpPr txBox="1">
            <a:spLocks/>
          </p:cNvSpPr>
          <p:nvPr/>
        </p:nvSpPr>
        <p:spPr bwMode="auto">
          <a:xfrm>
            <a:off x="142875" y="6453336"/>
            <a:ext cx="9001125"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eaLnBrk="1" hangingPunct="1">
              <a:buNone/>
            </a:pPr>
            <a:r>
              <a:rPr lang="pt-BR" sz="1600" dirty="0">
                <a:solidFill>
                  <a:schemeClr val="bg1"/>
                </a:solidFill>
                <a:latin typeface="Arial" pitchFamily="34" charset="0"/>
                <a:cs typeface="Arial" pitchFamily="34" charset="0"/>
              </a:rPr>
              <a:t>São Paulo, 25 de agosto de 2020</a:t>
            </a:r>
          </a:p>
        </p:txBody>
      </p:sp>
      <p:sp>
        <p:nvSpPr>
          <p:cNvPr id="11" name="CaixaDeTexto 5">
            <a:extLst>
              <a:ext uri="{FF2B5EF4-FFF2-40B4-BE49-F238E27FC236}">
                <a16:creationId xmlns:a16="http://schemas.microsoft.com/office/drawing/2014/main" id="{F5606860-54D4-5344-8274-A86753FBABA9}"/>
              </a:ext>
            </a:extLst>
          </p:cNvPr>
          <p:cNvSpPr txBox="1"/>
          <p:nvPr/>
        </p:nvSpPr>
        <p:spPr>
          <a:xfrm>
            <a:off x="538962" y="447831"/>
            <a:ext cx="8208912" cy="2862322"/>
          </a:xfrm>
          <a:prstGeom prst="rect">
            <a:avLst/>
          </a:prstGeom>
          <a:noFill/>
        </p:spPr>
        <p:txBody>
          <a:bodyPr wrap="square" rtlCol="0">
            <a:spAutoFit/>
          </a:bodyPr>
          <a:lstStyle/>
          <a:p>
            <a:pPr algn="ctr"/>
            <a:r>
              <a:rPr lang="en-US" sz="3600" b="1" dirty="0"/>
              <a:t>Em busca do Estado da Arte em Inteligência Artificial –</a:t>
            </a:r>
          </a:p>
          <a:p>
            <a:pPr algn="ctr"/>
            <a:r>
              <a:rPr lang="en-US" sz="2800" dirty="0"/>
              <a:t>Quais as novas possibilidades?</a:t>
            </a:r>
          </a:p>
          <a:p>
            <a:pPr algn="ctr"/>
            <a:endParaRPr lang="en-US" sz="4000" b="1" dirty="0"/>
          </a:p>
          <a:p>
            <a:pPr algn="ctr"/>
            <a:endParaRPr lang="pt-BR" sz="4000" i="1" dirty="0">
              <a:latin typeface="Calibri" pitchFamily="34" charset="0"/>
            </a:endParaRPr>
          </a:p>
        </p:txBody>
      </p:sp>
      <p:pic>
        <p:nvPicPr>
          <p:cNvPr id="4" name="Picture 3">
            <a:extLst>
              <a:ext uri="{FF2B5EF4-FFF2-40B4-BE49-F238E27FC236}">
                <a16:creationId xmlns:a16="http://schemas.microsoft.com/office/drawing/2014/main" id="{5F541805-0AEC-F047-9DE2-DB3BCF0DF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474" y="4082061"/>
            <a:ext cx="4617888" cy="1599366"/>
          </a:xfrm>
          <a:prstGeom prst="rect">
            <a:avLst/>
          </a:prstGeom>
        </p:spPr>
      </p:pic>
    </p:spTree>
    <p:extLst>
      <p:ext uri="{BB962C8B-B14F-4D97-AF65-F5344CB8AC3E}">
        <p14:creationId xmlns:p14="http://schemas.microsoft.com/office/powerpoint/2010/main" val="21717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68176856-70CD-2045-A070-B7E6023C579E}"/>
              </a:ext>
            </a:extLst>
          </p:cNvPr>
          <p:cNvSpPr>
            <a:spLocks noGrp="1"/>
          </p:cNvSpPr>
          <p:nvPr>
            <p:ph type="ctrTitle"/>
          </p:nvPr>
        </p:nvSpPr>
        <p:spPr>
          <a:xfrm>
            <a:off x="2714612" y="214290"/>
            <a:ext cx="410368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1746" name="Picture 3">
            <a:extLst>
              <a:ext uri="{FF2B5EF4-FFF2-40B4-BE49-F238E27FC236}">
                <a16:creationId xmlns:a16="http://schemas.microsoft.com/office/drawing/2014/main" id="{58977916-9579-034F-9729-34F923CD5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8" y="928670"/>
            <a:ext cx="8507910" cy="404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4EF590E-B7EF-094C-9326-E06F9D7D25DC}"/>
              </a:ext>
            </a:extLst>
          </p:cNvPr>
          <p:cNvSpPr/>
          <p:nvPr/>
        </p:nvSpPr>
        <p:spPr>
          <a:xfrm>
            <a:off x="611560" y="5013176"/>
            <a:ext cx="8280722" cy="1477328"/>
          </a:xfrm>
          <a:prstGeom prst="rect">
            <a:avLst/>
          </a:prstGeom>
        </p:spPr>
        <p:txBody>
          <a:bodyPr wrap="square">
            <a:spAutoFit/>
          </a:bodyPr>
          <a:lstStyle/>
          <a:p>
            <a:pPr marL="171450" indent="-171450">
              <a:buFontTx/>
              <a:buChar char="-"/>
            </a:pPr>
            <a:r>
              <a:rPr lang="en-US" altLang="en-US" dirty="0"/>
              <a:t>Uma </a:t>
            </a:r>
            <a:r>
              <a:rPr lang="en-US" altLang="en-US" dirty="0" err="1"/>
              <a:t>rede</a:t>
            </a:r>
            <a:r>
              <a:rPr lang="en-US" altLang="en-US" dirty="0"/>
              <a:t> neural </a:t>
            </a:r>
            <a:r>
              <a:rPr lang="en-US" altLang="en-US" dirty="0" err="1"/>
              <a:t>profunda</a:t>
            </a:r>
            <a:r>
              <a:rPr lang="en-US" altLang="en-US" dirty="0"/>
              <a:t> </a:t>
            </a:r>
            <a:r>
              <a:rPr lang="en-US" altLang="en-US" dirty="0" err="1"/>
              <a:t>consiste</a:t>
            </a:r>
            <a:r>
              <a:rPr lang="en-US" altLang="en-US" dirty="0"/>
              <a:t> em </a:t>
            </a:r>
            <a:r>
              <a:rPr lang="en-US" altLang="en-US" dirty="0" err="1"/>
              <a:t>uma</a:t>
            </a:r>
            <a:r>
              <a:rPr lang="en-US" altLang="en-US" dirty="0"/>
              <a:t> </a:t>
            </a:r>
            <a:r>
              <a:rPr lang="en-US" altLang="en-US" dirty="0" err="1"/>
              <a:t>hierarquia</a:t>
            </a:r>
            <a:r>
              <a:rPr lang="en-US" altLang="en-US" dirty="0"/>
              <a:t> de </a:t>
            </a:r>
            <a:r>
              <a:rPr lang="en-US" altLang="en-US" dirty="0" err="1"/>
              <a:t>camadas</a:t>
            </a:r>
            <a:r>
              <a:rPr lang="en-US" altLang="en-US" dirty="0"/>
              <a:t>, em que </a:t>
            </a:r>
            <a:r>
              <a:rPr lang="en-US" altLang="en-US" dirty="0" err="1"/>
              <a:t>cada</a:t>
            </a:r>
            <a:r>
              <a:rPr lang="en-US" altLang="en-US" dirty="0"/>
              <a:t> </a:t>
            </a:r>
            <a:r>
              <a:rPr lang="en-US" altLang="en-US" dirty="0" err="1"/>
              <a:t>camada</a:t>
            </a:r>
            <a:r>
              <a:rPr lang="en-US" altLang="en-US" dirty="0"/>
              <a:t> </a:t>
            </a:r>
            <a:r>
              <a:rPr lang="en-US" altLang="en-US" dirty="0" err="1"/>
              <a:t>transforma</a:t>
            </a:r>
            <a:r>
              <a:rPr lang="en-US" altLang="en-US" dirty="0"/>
              <a:t> </a:t>
            </a:r>
            <a:r>
              <a:rPr lang="en-US" altLang="en-US" dirty="0" err="1"/>
              <a:t>os</a:t>
            </a:r>
            <a:r>
              <a:rPr lang="en-US" altLang="en-US" dirty="0"/>
              <a:t> dados de entrada em </a:t>
            </a:r>
            <a:r>
              <a:rPr lang="en-US" altLang="en-US" dirty="0" err="1"/>
              <a:t>representações</a:t>
            </a:r>
            <a:r>
              <a:rPr lang="en-US" altLang="en-US" dirty="0"/>
              <a:t> </a:t>
            </a:r>
            <a:r>
              <a:rPr lang="en-US" altLang="en-US" dirty="0" err="1"/>
              <a:t>mais</a:t>
            </a:r>
            <a:r>
              <a:rPr lang="en-US" altLang="en-US" dirty="0"/>
              <a:t> </a:t>
            </a:r>
            <a:r>
              <a:rPr lang="en-US" altLang="en-US" dirty="0" err="1"/>
              <a:t>abstratas</a:t>
            </a:r>
            <a:r>
              <a:rPr lang="en-US" altLang="en-US" dirty="0"/>
              <a:t> (</a:t>
            </a:r>
            <a:r>
              <a:rPr lang="en-US" altLang="en-US" dirty="0" err="1"/>
              <a:t>por</a:t>
            </a:r>
            <a:r>
              <a:rPr lang="en-US" altLang="en-US" dirty="0"/>
              <a:t> </a:t>
            </a:r>
            <a:r>
              <a:rPr lang="en-US" altLang="en-US" dirty="0" err="1"/>
              <a:t>exemplo</a:t>
            </a:r>
            <a:r>
              <a:rPr lang="en-US" altLang="en-US" dirty="0"/>
              <a:t>, </a:t>
            </a:r>
            <a:r>
              <a:rPr lang="en-US" altLang="en-US" dirty="0" err="1"/>
              <a:t>borda</a:t>
            </a:r>
            <a:r>
              <a:rPr lang="en-US" altLang="en-US" dirty="0"/>
              <a:t> -&gt; </a:t>
            </a:r>
            <a:r>
              <a:rPr lang="en-US" altLang="en-US" dirty="0" err="1"/>
              <a:t>nariz</a:t>
            </a:r>
            <a:r>
              <a:rPr lang="en-US" altLang="en-US" dirty="0"/>
              <a:t> -&gt; face).</a:t>
            </a:r>
          </a:p>
          <a:p>
            <a:pPr marL="171450" indent="-171450">
              <a:buFontTx/>
              <a:buChar char="-"/>
            </a:pPr>
            <a:endParaRPr lang="en-US" altLang="en-US" dirty="0"/>
          </a:p>
          <a:p>
            <a:pPr marL="171450" indent="-171450">
              <a:buFontTx/>
              <a:buChar char="-"/>
            </a:pPr>
            <a:r>
              <a:rPr lang="en-US" altLang="en-US" dirty="0"/>
              <a:t>A </a:t>
            </a:r>
            <a:r>
              <a:rPr lang="en-US" altLang="en-US" dirty="0" err="1"/>
              <a:t>camada</a:t>
            </a:r>
            <a:r>
              <a:rPr lang="en-US" altLang="en-US" dirty="0"/>
              <a:t> de </a:t>
            </a:r>
            <a:r>
              <a:rPr lang="en-US" altLang="en-US" dirty="0" err="1"/>
              <a:t>saída</a:t>
            </a:r>
            <a:r>
              <a:rPr lang="en-US" altLang="en-US" dirty="0"/>
              <a:t> </a:t>
            </a:r>
            <a:r>
              <a:rPr lang="en-US" altLang="en-US" dirty="0" err="1"/>
              <a:t>combina</a:t>
            </a:r>
            <a:r>
              <a:rPr lang="en-US" altLang="en-US" dirty="0"/>
              <a:t> </a:t>
            </a:r>
            <a:r>
              <a:rPr lang="en-US" altLang="en-US" dirty="0" err="1"/>
              <a:t>esses</a:t>
            </a:r>
            <a:r>
              <a:rPr lang="en-US" altLang="en-US" dirty="0"/>
              <a:t> </a:t>
            </a:r>
            <a:r>
              <a:rPr lang="en-US" altLang="en-US" dirty="0" err="1"/>
              <a:t>recursos</a:t>
            </a:r>
            <a:r>
              <a:rPr lang="en-US" altLang="en-US" dirty="0"/>
              <a:t> para </a:t>
            </a:r>
            <a:r>
              <a:rPr lang="en-US" altLang="en-US" dirty="0" err="1"/>
              <a:t>fazer</a:t>
            </a:r>
            <a:r>
              <a:rPr lang="en-US" altLang="en-US" dirty="0"/>
              <a:t> </a:t>
            </a:r>
            <a:r>
              <a:rPr lang="en-US" altLang="en-US" dirty="0" err="1"/>
              <a:t>previsões</a:t>
            </a:r>
            <a:r>
              <a:rPr lang="en-US" altLang="en-US" dirty="0"/>
              <a:t>.</a:t>
            </a:r>
          </a:p>
        </p:txBody>
      </p:sp>
    </p:spTree>
    <p:extLst>
      <p:ext uri="{BB962C8B-B14F-4D97-AF65-F5344CB8AC3E}">
        <p14:creationId xmlns:p14="http://schemas.microsoft.com/office/powerpoint/2010/main" val="2994634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a:extLst>
              <a:ext uri="{FF2B5EF4-FFF2-40B4-BE49-F238E27FC236}">
                <a16:creationId xmlns:a16="http://schemas.microsoft.com/office/drawing/2014/main" id="{DBF700EE-E18C-194B-B351-D0D7BEFF3666}"/>
              </a:ext>
            </a:extLst>
          </p:cNvPr>
          <p:cNvSpPr>
            <a:spLocks noGrp="1"/>
          </p:cNvSpPr>
          <p:nvPr>
            <p:ph type="ctrTitle"/>
          </p:nvPr>
        </p:nvSpPr>
        <p:spPr>
          <a:xfrm>
            <a:off x="2500298" y="214290"/>
            <a:ext cx="4175126"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2770" name="Picture 2">
            <a:extLst>
              <a:ext uri="{FF2B5EF4-FFF2-40B4-BE49-F238E27FC236}">
                <a16:creationId xmlns:a16="http://schemas.microsoft.com/office/drawing/2014/main" id="{9A6492C5-E327-9E48-A0A2-B8FB8174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7298"/>
            <a:ext cx="9144000" cy="458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931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0D7A5EDF-9DFF-F144-8CDC-C90CB12B3C2F}"/>
              </a:ext>
            </a:extLst>
          </p:cNvPr>
          <p:cNvSpPr>
            <a:spLocks noGrp="1"/>
          </p:cNvSpPr>
          <p:nvPr>
            <p:ph type="ctrTitle"/>
          </p:nvPr>
        </p:nvSpPr>
        <p:spPr>
          <a:xfrm>
            <a:off x="2428860" y="214290"/>
            <a:ext cx="4246564"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3794" name="Picture 3">
            <a:extLst>
              <a:ext uri="{FF2B5EF4-FFF2-40B4-BE49-F238E27FC236}">
                <a16:creationId xmlns:a16="http://schemas.microsoft.com/office/drawing/2014/main" id="{F556C62A-2E7A-A041-8267-99B97BEAF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000108"/>
            <a:ext cx="7164288" cy="340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CDF8DE-E14B-3143-B6C6-3F0C6A1F11E5}"/>
              </a:ext>
            </a:extLst>
          </p:cNvPr>
          <p:cNvSpPr txBox="1"/>
          <p:nvPr/>
        </p:nvSpPr>
        <p:spPr>
          <a:xfrm>
            <a:off x="1" y="4572008"/>
            <a:ext cx="9143999" cy="1846659"/>
          </a:xfrm>
          <a:prstGeom prst="rect">
            <a:avLst/>
          </a:prstGeom>
          <a:noFill/>
        </p:spPr>
        <p:txBody>
          <a:bodyPr wrap="square" rtlCol="0">
            <a:spAutoFit/>
          </a:bodyPr>
          <a:lstStyle/>
          <a:p>
            <a:pPr marL="171450" indent="-171450">
              <a:buFontTx/>
              <a:buChar char="-"/>
            </a:pPr>
            <a:endParaRPr lang="en-US" altLang="en-US" sz="1600" dirty="0"/>
          </a:p>
          <a:p>
            <a:pPr marL="171450" indent="-171450">
              <a:buFontTx/>
              <a:buChar char="-"/>
            </a:pPr>
            <a:r>
              <a:rPr lang="en-US" altLang="en-US" sz="1600" dirty="0" err="1"/>
              <a:t>Cada</a:t>
            </a:r>
            <a:r>
              <a:rPr lang="en-US" altLang="en-US" sz="1600" dirty="0"/>
              <a:t> </a:t>
            </a:r>
            <a:r>
              <a:rPr lang="en-US" altLang="en-US" sz="1600" dirty="0" err="1"/>
              <a:t>camada</a:t>
            </a:r>
            <a:r>
              <a:rPr lang="en-US" altLang="en-US" sz="1600" dirty="0"/>
              <a:t> </a:t>
            </a:r>
            <a:r>
              <a:rPr lang="en-US" altLang="en-US" sz="1600" dirty="0" err="1"/>
              <a:t>é</a:t>
            </a:r>
            <a:r>
              <a:rPr lang="en-US" altLang="en-US" sz="1600" dirty="0"/>
              <a:t> </a:t>
            </a:r>
            <a:r>
              <a:rPr lang="en-US" altLang="en-US" sz="1600" dirty="0" err="1"/>
              <a:t>representada</a:t>
            </a:r>
            <a:r>
              <a:rPr lang="en-US" altLang="en-US" sz="1600" dirty="0"/>
              <a:t> </a:t>
            </a:r>
            <a:r>
              <a:rPr lang="en-US" altLang="en-US" sz="1600" dirty="0" err="1"/>
              <a:t>como</a:t>
            </a:r>
            <a:r>
              <a:rPr lang="en-US" altLang="en-US" sz="1600" dirty="0"/>
              <a:t> </a:t>
            </a:r>
            <a:r>
              <a:rPr lang="en-US" altLang="en-US" sz="1600" dirty="0" err="1"/>
              <a:t>uma</a:t>
            </a:r>
            <a:r>
              <a:rPr lang="en-US" altLang="en-US" sz="1600" dirty="0"/>
              <a:t> </a:t>
            </a:r>
            <a:r>
              <a:rPr lang="en-US" altLang="en-US" sz="1600" dirty="0" err="1"/>
              <a:t>série</a:t>
            </a:r>
            <a:r>
              <a:rPr lang="en-US" altLang="en-US" sz="1600" dirty="0"/>
              <a:t> de </a:t>
            </a:r>
            <a:r>
              <a:rPr lang="en-US" altLang="en-US" sz="1600" dirty="0" err="1"/>
              <a:t>neurônios</a:t>
            </a:r>
            <a:r>
              <a:rPr lang="en-US" altLang="en-US" sz="1600" dirty="0"/>
              <a:t> e, </a:t>
            </a:r>
            <a:r>
              <a:rPr lang="en-US" altLang="en-US" sz="1600" dirty="0" err="1"/>
              <a:t>progressivamente</a:t>
            </a:r>
            <a:r>
              <a:rPr lang="en-US" altLang="en-US" sz="1600" dirty="0"/>
              <a:t>, </a:t>
            </a:r>
            <a:r>
              <a:rPr lang="en-US" altLang="en-US" sz="1600" dirty="0" err="1"/>
              <a:t>extrai</a:t>
            </a:r>
            <a:r>
              <a:rPr lang="en-US" altLang="en-US" sz="1600" dirty="0"/>
              <a:t> </a:t>
            </a:r>
            <a:r>
              <a:rPr lang="en-US" altLang="en-US" sz="1600" dirty="0" err="1"/>
              <a:t>recursos</a:t>
            </a:r>
            <a:r>
              <a:rPr lang="en-US" altLang="en-US" sz="1600" dirty="0"/>
              <a:t> de </a:t>
            </a:r>
            <a:r>
              <a:rPr lang="en-US" altLang="en-US" sz="1600" dirty="0" err="1"/>
              <a:t>maior</a:t>
            </a:r>
            <a:r>
              <a:rPr lang="en-US" altLang="en-US" sz="1600" dirty="0"/>
              <a:t> e </a:t>
            </a:r>
            <a:r>
              <a:rPr lang="en-US" altLang="en-US" sz="1600" dirty="0" err="1"/>
              <a:t>maior</a:t>
            </a:r>
            <a:r>
              <a:rPr lang="en-US" altLang="en-US" sz="1600" dirty="0"/>
              <a:t> </a:t>
            </a:r>
            <a:r>
              <a:rPr lang="en-US" altLang="en-US" sz="1600" dirty="0" err="1"/>
              <a:t>nível</a:t>
            </a:r>
            <a:r>
              <a:rPr lang="en-US" altLang="en-US" sz="1600" dirty="0"/>
              <a:t> da entrada </a:t>
            </a:r>
            <a:r>
              <a:rPr lang="en-US" altLang="en-US" sz="1600" dirty="0" err="1"/>
              <a:t>até</a:t>
            </a:r>
            <a:r>
              <a:rPr lang="en-US" altLang="en-US" sz="1600" dirty="0"/>
              <a:t> que a </a:t>
            </a:r>
            <a:r>
              <a:rPr lang="en-US" altLang="en-US" sz="1600" dirty="0" err="1"/>
              <a:t>camada</a:t>
            </a:r>
            <a:r>
              <a:rPr lang="en-US" altLang="en-US" sz="1600" dirty="0"/>
              <a:t> final </a:t>
            </a:r>
            <a:r>
              <a:rPr lang="en-US" altLang="en-US" sz="1600" dirty="0" err="1"/>
              <a:t>faça</a:t>
            </a:r>
            <a:r>
              <a:rPr lang="en-US" altLang="en-US" sz="1600" dirty="0"/>
              <a:t> </a:t>
            </a:r>
            <a:r>
              <a:rPr lang="en-US" altLang="en-US" sz="1600" dirty="0" err="1"/>
              <a:t>essencialmente</a:t>
            </a:r>
            <a:r>
              <a:rPr lang="en-US" altLang="en-US" sz="1600" dirty="0"/>
              <a:t> </a:t>
            </a:r>
            <a:r>
              <a:rPr lang="en-US" altLang="en-US" sz="1600" dirty="0" err="1"/>
              <a:t>uma</a:t>
            </a:r>
            <a:r>
              <a:rPr lang="en-US" altLang="en-US" sz="1600" dirty="0"/>
              <a:t> </a:t>
            </a:r>
            <a:r>
              <a:rPr lang="en-US" altLang="en-US" sz="1600" dirty="0" err="1"/>
              <a:t>decisão</a:t>
            </a:r>
            <a:r>
              <a:rPr lang="en-US" altLang="en-US" sz="1600" dirty="0"/>
              <a:t> </a:t>
            </a:r>
            <a:r>
              <a:rPr lang="en-US" altLang="en-US" sz="1600" dirty="0" err="1"/>
              <a:t>sobre</a:t>
            </a:r>
            <a:r>
              <a:rPr lang="en-US" altLang="en-US" sz="1600" dirty="0"/>
              <a:t> o que a entrada </a:t>
            </a:r>
            <a:r>
              <a:rPr lang="en-US" altLang="en-US" sz="1600" dirty="0" err="1"/>
              <a:t>mostra</a:t>
            </a:r>
            <a:r>
              <a:rPr lang="en-US" altLang="en-US" sz="1600" dirty="0"/>
              <a:t>;</a:t>
            </a:r>
          </a:p>
          <a:p>
            <a:pPr marL="171450" indent="-171450">
              <a:buFontTx/>
              <a:buChar char="-"/>
            </a:pPr>
            <a:endParaRPr lang="en-US" altLang="en-US" sz="1600" dirty="0"/>
          </a:p>
          <a:p>
            <a:pPr marL="171450" indent="-171450">
              <a:buFontTx/>
              <a:buChar char="-"/>
            </a:pPr>
            <a:r>
              <a:rPr lang="en-US" altLang="en-US" sz="1600" dirty="0" err="1"/>
              <a:t>Quanto</a:t>
            </a:r>
            <a:r>
              <a:rPr lang="en-US" altLang="en-US" sz="1600" dirty="0"/>
              <a:t> </a:t>
            </a:r>
            <a:r>
              <a:rPr lang="en-US" altLang="en-US" sz="1600" dirty="0" err="1"/>
              <a:t>mais</a:t>
            </a:r>
            <a:r>
              <a:rPr lang="en-US" altLang="en-US" sz="1600" dirty="0"/>
              <a:t> </a:t>
            </a:r>
            <a:r>
              <a:rPr lang="en-US" altLang="en-US" sz="1600" dirty="0" err="1"/>
              <a:t>camadas</a:t>
            </a:r>
            <a:r>
              <a:rPr lang="en-US" altLang="en-US" sz="1600" dirty="0"/>
              <a:t> a </a:t>
            </a:r>
            <a:r>
              <a:rPr lang="en-US" altLang="en-US" sz="1600" dirty="0" err="1"/>
              <a:t>rede</a:t>
            </a:r>
            <a:r>
              <a:rPr lang="en-US" altLang="en-US" sz="1600" dirty="0"/>
              <a:t> </a:t>
            </a:r>
            <a:r>
              <a:rPr lang="en-US" altLang="en-US" sz="1600" dirty="0" err="1"/>
              <a:t>tiver</a:t>
            </a:r>
            <a:r>
              <a:rPr lang="en-US" altLang="en-US" sz="1600" dirty="0"/>
              <a:t>, </a:t>
            </a:r>
            <a:r>
              <a:rPr lang="en-US" altLang="en-US" sz="1600" dirty="0" err="1"/>
              <a:t>maiores</a:t>
            </a:r>
            <a:r>
              <a:rPr lang="en-US" altLang="en-US" sz="1600" dirty="0"/>
              <a:t> </a:t>
            </a:r>
            <a:r>
              <a:rPr lang="en-US" altLang="en-US" sz="1600" dirty="0" err="1"/>
              <a:t>serão</a:t>
            </a:r>
            <a:r>
              <a:rPr lang="en-US" altLang="en-US" sz="1600" dirty="0"/>
              <a:t> as </a:t>
            </a:r>
            <a:r>
              <a:rPr lang="en-US" altLang="en-US" sz="1600" dirty="0" err="1"/>
              <a:t>características</a:t>
            </a:r>
            <a:r>
              <a:rPr lang="en-US" altLang="en-US" sz="1600" dirty="0"/>
              <a:t> que </a:t>
            </a:r>
            <a:r>
              <a:rPr lang="en-US" altLang="en-US" sz="1600" dirty="0" err="1"/>
              <a:t>ela</a:t>
            </a:r>
            <a:r>
              <a:rPr lang="en-US" altLang="en-US" sz="1600" dirty="0"/>
              <a:t> </a:t>
            </a:r>
            <a:r>
              <a:rPr lang="en-US" altLang="en-US" sz="1600" dirty="0" err="1"/>
              <a:t>aprenderá</a:t>
            </a:r>
            <a:r>
              <a:rPr lang="en-US" altLang="en-US" sz="1600" dirty="0"/>
              <a:t>.</a:t>
            </a:r>
          </a:p>
          <a:p>
            <a:endParaRPr lang="en-US" dirty="0"/>
          </a:p>
        </p:txBody>
      </p:sp>
    </p:spTree>
    <p:extLst>
      <p:ext uri="{BB962C8B-B14F-4D97-AF65-F5344CB8AC3E}">
        <p14:creationId xmlns:p14="http://schemas.microsoft.com/office/powerpoint/2010/main" val="206373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1">
            <a:extLst>
              <a:ext uri="{FF2B5EF4-FFF2-40B4-BE49-F238E27FC236}">
                <a16:creationId xmlns:a16="http://schemas.microsoft.com/office/drawing/2014/main" id="{9FFB0E09-8C97-FF44-8E39-AD4BF681273C}"/>
              </a:ext>
            </a:extLst>
          </p:cNvPr>
          <p:cNvSpPr>
            <a:spLocks noGrp="1"/>
          </p:cNvSpPr>
          <p:nvPr>
            <p:ph type="ctrTitle"/>
          </p:nvPr>
        </p:nvSpPr>
        <p:spPr>
          <a:xfrm>
            <a:off x="0" y="332656"/>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Fluxo de Treinamento</a:t>
            </a:r>
            <a:endParaRPr lang="en-US" altLang="en-US" sz="3600" b="1" dirty="0">
              <a:latin typeface="Arial" pitchFamily="34" charset="0"/>
              <a:cs typeface="Arial" pitchFamily="34" charset="0"/>
            </a:endParaRPr>
          </a:p>
        </p:txBody>
      </p:sp>
      <p:pic>
        <p:nvPicPr>
          <p:cNvPr id="36866" name="Picture 2">
            <a:extLst>
              <a:ext uri="{FF2B5EF4-FFF2-40B4-BE49-F238E27FC236}">
                <a16:creationId xmlns:a16="http://schemas.microsoft.com/office/drawing/2014/main" id="{44D18A2C-E74C-E24E-BEDB-61C8B196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0265"/>
            <a:ext cx="7747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DDB1A2-2E15-9C4D-875E-98538196094E}"/>
              </a:ext>
            </a:extLst>
          </p:cNvPr>
          <p:cNvSpPr/>
          <p:nvPr/>
        </p:nvSpPr>
        <p:spPr>
          <a:xfrm>
            <a:off x="0" y="6003025"/>
            <a:ext cx="9144000" cy="830997"/>
          </a:xfrm>
          <a:prstGeom prst="rect">
            <a:avLst/>
          </a:prstGeom>
        </p:spPr>
        <p:txBody>
          <a:bodyPr wrap="square">
            <a:spAutoFit/>
          </a:bodyPr>
          <a:lstStyle/>
          <a:p>
            <a:r>
              <a:rPr lang="en-US" altLang="en-US" sz="1600" dirty="0"/>
              <a:t>- </a:t>
            </a:r>
            <a:r>
              <a:rPr lang="en-US" altLang="en-US" sz="1600" dirty="0" err="1"/>
              <a:t>Ou</a:t>
            </a:r>
            <a:r>
              <a:rPr lang="en-US" altLang="en-US" sz="1600" dirty="0"/>
              <a:t> </a:t>
            </a:r>
            <a:r>
              <a:rPr lang="en-US" altLang="en-US" sz="1600" dirty="0" err="1"/>
              <a:t>seja</a:t>
            </a:r>
            <a:r>
              <a:rPr lang="en-US" altLang="en-US" sz="1600" dirty="0"/>
              <a:t>, a </a:t>
            </a:r>
            <a:r>
              <a:rPr lang="en-US" altLang="en-US" sz="1600" dirty="0" err="1"/>
              <a:t>rede</a:t>
            </a:r>
            <a:r>
              <a:rPr lang="en-US" altLang="en-US" sz="1600" dirty="0"/>
              <a:t> </a:t>
            </a:r>
            <a:r>
              <a:rPr lang="en-US" altLang="en-US" sz="1600" dirty="0" err="1"/>
              <a:t>acaba</a:t>
            </a:r>
            <a:r>
              <a:rPr lang="en-US" altLang="en-US" sz="1600" dirty="0"/>
              <a:t> </a:t>
            </a:r>
            <a:r>
              <a:rPr lang="en-US" altLang="en-US" sz="1600" dirty="0" err="1"/>
              <a:t>gerando</a:t>
            </a:r>
            <a:r>
              <a:rPr lang="en-US" altLang="en-US" sz="1600" dirty="0"/>
              <a:t> um </a:t>
            </a:r>
            <a:r>
              <a:rPr lang="en-US" altLang="en-US" sz="1600" dirty="0" err="1"/>
              <a:t>sinal</a:t>
            </a:r>
            <a:r>
              <a:rPr lang="en-US" altLang="en-US" sz="1600" dirty="0"/>
              <a:t> de </a:t>
            </a:r>
            <a:r>
              <a:rPr lang="en-US" altLang="en-US" sz="1600" dirty="0" err="1"/>
              <a:t>erro</a:t>
            </a:r>
            <a:r>
              <a:rPr lang="en-US" altLang="en-US" sz="1600" dirty="0"/>
              <a:t> que </a:t>
            </a:r>
            <a:r>
              <a:rPr lang="en-US" altLang="en-US" sz="1600" dirty="0" err="1"/>
              <a:t>mede</a:t>
            </a:r>
            <a:r>
              <a:rPr lang="en-US" altLang="en-US" sz="1600" dirty="0"/>
              <a:t> a </a:t>
            </a:r>
            <a:r>
              <a:rPr lang="en-US" altLang="en-US" sz="1600" dirty="0" err="1"/>
              <a:t>diferença</a:t>
            </a:r>
            <a:r>
              <a:rPr lang="en-US" altLang="en-US" sz="1600" dirty="0"/>
              <a:t> entre as </a:t>
            </a:r>
            <a:r>
              <a:rPr lang="en-US" altLang="en-US" sz="1600" dirty="0" err="1"/>
              <a:t>previsões</a:t>
            </a:r>
            <a:r>
              <a:rPr lang="en-US" altLang="en-US" sz="1600" dirty="0"/>
              <a:t> da </a:t>
            </a:r>
            <a:r>
              <a:rPr lang="en-US" altLang="en-US" sz="1600" dirty="0" err="1"/>
              <a:t>rede</a:t>
            </a:r>
            <a:r>
              <a:rPr lang="en-US" altLang="en-US" sz="1600" dirty="0"/>
              <a:t> e </a:t>
            </a:r>
            <a:r>
              <a:rPr lang="en-US" altLang="en-US" sz="1600" dirty="0" err="1"/>
              <a:t>os</a:t>
            </a:r>
            <a:r>
              <a:rPr lang="en-US" altLang="en-US" sz="1600" dirty="0"/>
              <a:t> </a:t>
            </a:r>
            <a:r>
              <a:rPr lang="en-US" altLang="en-US" sz="1600" dirty="0" err="1"/>
              <a:t>valores</a:t>
            </a:r>
            <a:r>
              <a:rPr lang="en-US" altLang="en-US" sz="1600" dirty="0"/>
              <a:t> </a:t>
            </a:r>
            <a:r>
              <a:rPr lang="en-US" altLang="en-US" sz="1600" dirty="0" err="1"/>
              <a:t>desejados</a:t>
            </a:r>
            <a:r>
              <a:rPr lang="en-US" altLang="en-US" sz="1600" dirty="0"/>
              <a:t> e, em </a:t>
            </a:r>
            <a:r>
              <a:rPr lang="en-US" altLang="en-US" sz="1600" dirty="0" err="1"/>
              <a:t>seguida</a:t>
            </a:r>
            <a:r>
              <a:rPr lang="en-US" altLang="en-US" sz="1600" dirty="0"/>
              <a:t>, </a:t>
            </a:r>
            <a:r>
              <a:rPr lang="en-US" altLang="en-US" sz="1600" dirty="0" err="1"/>
              <a:t>usa</a:t>
            </a:r>
            <a:r>
              <a:rPr lang="en-US" altLang="en-US" sz="1600" dirty="0"/>
              <a:t>-se </a:t>
            </a:r>
            <a:r>
              <a:rPr lang="en-US" altLang="en-US" sz="1600" dirty="0" err="1"/>
              <a:t>este</a:t>
            </a:r>
            <a:r>
              <a:rPr lang="en-US" altLang="en-US" sz="1600" dirty="0"/>
              <a:t> </a:t>
            </a:r>
            <a:r>
              <a:rPr lang="en-US" altLang="en-US" sz="1600" dirty="0" err="1"/>
              <a:t>sinal</a:t>
            </a:r>
            <a:r>
              <a:rPr lang="en-US" altLang="en-US" sz="1600" dirty="0"/>
              <a:t> de </a:t>
            </a:r>
            <a:r>
              <a:rPr lang="en-US" altLang="en-US" sz="1600" dirty="0" err="1"/>
              <a:t>erro</a:t>
            </a:r>
            <a:r>
              <a:rPr lang="en-US" altLang="en-US" sz="1600" dirty="0"/>
              <a:t> para </a:t>
            </a:r>
            <a:r>
              <a:rPr lang="en-US" altLang="en-US" sz="1600" dirty="0" err="1"/>
              <a:t>alterar</a:t>
            </a:r>
            <a:r>
              <a:rPr lang="en-US" altLang="en-US" sz="1600" dirty="0"/>
              <a:t> </a:t>
            </a:r>
            <a:r>
              <a:rPr lang="en-US" altLang="en-US" sz="1600" dirty="0" err="1"/>
              <a:t>os</a:t>
            </a:r>
            <a:r>
              <a:rPr lang="en-US" altLang="en-US" sz="1600" dirty="0"/>
              <a:t> pesos (</a:t>
            </a:r>
            <a:r>
              <a:rPr lang="en-US" altLang="en-US" sz="1600" dirty="0" err="1"/>
              <a:t>ou</a:t>
            </a:r>
            <a:r>
              <a:rPr lang="en-US" altLang="en-US" sz="1600" dirty="0"/>
              <a:t> </a:t>
            </a:r>
            <a:r>
              <a:rPr lang="en-US" altLang="en-US" sz="1600" dirty="0" err="1"/>
              <a:t>parâmetros</a:t>
            </a:r>
            <a:r>
              <a:rPr lang="en-US" altLang="en-US" sz="1600" dirty="0"/>
              <a:t>) para que as </a:t>
            </a:r>
            <a:r>
              <a:rPr lang="en-US" altLang="en-US" sz="1600" dirty="0" err="1"/>
              <a:t>previsões</a:t>
            </a:r>
            <a:r>
              <a:rPr lang="en-US" altLang="en-US" sz="1600" dirty="0"/>
              <a:t> </a:t>
            </a:r>
            <a:r>
              <a:rPr lang="en-US" altLang="en-US" sz="1600" dirty="0" err="1"/>
              <a:t>fiquem</a:t>
            </a:r>
            <a:r>
              <a:rPr lang="en-US" altLang="en-US" sz="1600" dirty="0"/>
              <a:t> </a:t>
            </a:r>
            <a:r>
              <a:rPr lang="en-US" altLang="en-US" sz="1600" dirty="0" err="1"/>
              <a:t>cada</a:t>
            </a:r>
            <a:r>
              <a:rPr lang="en-US" altLang="en-US" sz="1600" dirty="0"/>
              <a:t> </a:t>
            </a:r>
            <a:r>
              <a:rPr lang="en-US" altLang="en-US" sz="1600" dirty="0" err="1"/>
              <a:t>vez</a:t>
            </a:r>
            <a:r>
              <a:rPr lang="en-US" altLang="en-US" sz="1600" dirty="0"/>
              <a:t> </a:t>
            </a:r>
            <a:r>
              <a:rPr lang="en-US" altLang="en-US" sz="1600" dirty="0" err="1"/>
              <a:t>mais</a:t>
            </a:r>
            <a:r>
              <a:rPr lang="en-US" altLang="en-US" sz="1600" dirty="0"/>
              <a:t> </a:t>
            </a:r>
            <a:r>
              <a:rPr lang="en-US" altLang="en-US" sz="1600" dirty="0" err="1"/>
              <a:t>precisas</a:t>
            </a:r>
            <a:r>
              <a:rPr lang="en-US" altLang="en-US" sz="1600" dirty="0"/>
              <a:t>.</a:t>
            </a:r>
          </a:p>
        </p:txBody>
      </p:sp>
    </p:spTree>
    <p:extLst>
      <p:ext uri="{BB962C8B-B14F-4D97-AF65-F5344CB8AC3E}">
        <p14:creationId xmlns:p14="http://schemas.microsoft.com/office/powerpoint/2010/main" val="131087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1">
            <a:extLst>
              <a:ext uri="{FF2B5EF4-FFF2-40B4-BE49-F238E27FC236}">
                <a16:creationId xmlns:a16="http://schemas.microsoft.com/office/drawing/2014/main" id="{73FF0013-BFE6-D046-9355-9F7978903A9C}"/>
              </a:ext>
            </a:extLst>
          </p:cNvPr>
          <p:cNvSpPr>
            <a:spLocks noGrp="1"/>
          </p:cNvSpPr>
          <p:nvPr>
            <p:ph type="ctrTitle"/>
          </p:nvPr>
        </p:nvSpPr>
        <p:spPr>
          <a:xfrm>
            <a:off x="0" y="214290"/>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Autoencoders</a:t>
            </a:r>
            <a:endParaRPr lang="en-US" altLang="en-US" sz="3600" b="1" dirty="0">
              <a:latin typeface="Arial" pitchFamily="34" charset="0"/>
              <a:cs typeface="Arial" pitchFamily="34" charset="0"/>
            </a:endParaRPr>
          </a:p>
        </p:txBody>
      </p:sp>
      <p:pic>
        <p:nvPicPr>
          <p:cNvPr id="38914" name="Picture 2">
            <a:extLst>
              <a:ext uri="{FF2B5EF4-FFF2-40B4-BE49-F238E27FC236}">
                <a16:creationId xmlns:a16="http://schemas.microsoft.com/office/drawing/2014/main" id="{73821D38-569F-5144-A2B6-91CB1B0E5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44" y="980728"/>
            <a:ext cx="6877136" cy="439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70AEB19-1B0D-274A-84C5-EB3D8E901034}"/>
              </a:ext>
            </a:extLst>
          </p:cNvPr>
          <p:cNvSpPr/>
          <p:nvPr/>
        </p:nvSpPr>
        <p:spPr>
          <a:xfrm>
            <a:off x="0" y="5589240"/>
            <a:ext cx="9144000" cy="1200329"/>
          </a:xfrm>
          <a:prstGeom prst="rect">
            <a:avLst/>
          </a:prstGeom>
        </p:spPr>
        <p:txBody>
          <a:bodyPr wrap="square">
            <a:spAutoFit/>
          </a:bodyPr>
          <a:lstStyle/>
          <a:p>
            <a:pPr marL="171450" indent="-171450" algn="just">
              <a:buFontTx/>
              <a:buChar char="-"/>
            </a:pPr>
            <a:r>
              <a:rPr lang="en-US" altLang="en-US" sz="1200" dirty="0" err="1"/>
              <a:t>Composto</a:t>
            </a:r>
            <a:r>
              <a:rPr lang="en-US" altLang="en-US" sz="1200" dirty="0"/>
              <a:t> </a:t>
            </a:r>
            <a:r>
              <a:rPr lang="en-US" altLang="en-US" sz="1200" dirty="0" err="1"/>
              <a:t>por</a:t>
            </a:r>
            <a:r>
              <a:rPr lang="en-US" altLang="en-US" sz="1200" dirty="0"/>
              <a:t> </a:t>
            </a:r>
            <a:r>
              <a:rPr lang="en-US" altLang="en-US" sz="1200" dirty="0" err="1"/>
              <a:t>duas</a:t>
            </a:r>
            <a:r>
              <a:rPr lang="en-US" altLang="en-US" sz="1200" dirty="0"/>
              <a:t> </a:t>
            </a:r>
            <a:r>
              <a:rPr lang="en-US" altLang="en-US" sz="1200" dirty="0" err="1"/>
              <a:t>redes</a:t>
            </a:r>
            <a:r>
              <a:rPr lang="en-US" altLang="en-US" sz="1200" dirty="0"/>
              <a:t> </a:t>
            </a:r>
            <a:r>
              <a:rPr lang="en-US" altLang="en-US" sz="1200" dirty="0" err="1"/>
              <a:t>simétricas</a:t>
            </a:r>
            <a:r>
              <a:rPr lang="en-US" altLang="en-US" sz="1200" dirty="0"/>
              <a:t> de </a:t>
            </a:r>
            <a:r>
              <a:rPr lang="en-US" altLang="en-US" sz="1200" dirty="0" err="1"/>
              <a:t>crenças</a:t>
            </a:r>
            <a:r>
              <a:rPr lang="en-US" altLang="en-US" sz="1200" dirty="0"/>
              <a:t> </a:t>
            </a:r>
            <a:r>
              <a:rPr lang="en-US" altLang="en-US" sz="1200" dirty="0" err="1"/>
              <a:t>profundas</a:t>
            </a:r>
            <a:r>
              <a:rPr lang="en-US" altLang="en-US" sz="1200" dirty="0"/>
              <a:t>. A </a:t>
            </a:r>
            <a:r>
              <a:rPr lang="en-US" altLang="en-US" sz="1200" dirty="0" err="1"/>
              <a:t>rede</a:t>
            </a:r>
            <a:r>
              <a:rPr lang="en-US" altLang="en-US" sz="1200" dirty="0"/>
              <a:t> de </a:t>
            </a:r>
            <a:r>
              <a:rPr lang="en-US" altLang="en-US" sz="1200" dirty="0" err="1"/>
              <a:t>codificação</a:t>
            </a:r>
            <a:r>
              <a:rPr lang="en-US" altLang="en-US" sz="1200" dirty="0"/>
              <a:t> </a:t>
            </a:r>
            <a:r>
              <a:rPr lang="en-US" altLang="en-US" sz="1200" dirty="0" err="1"/>
              <a:t>aprende</a:t>
            </a:r>
            <a:r>
              <a:rPr lang="en-US" altLang="en-US" sz="1200" dirty="0"/>
              <a:t> a </a:t>
            </a:r>
            <a:r>
              <a:rPr lang="en-US" altLang="en-US" sz="1200" dirty="0" err="1"/>
              <a:t>comprimir</a:t>
            </a:r>
            <a:r>
              <a:rPr lang="en-US" altLang="en-US" sz="1200" dirty="0"/>
              <a:t> a entrada para um </a:t>
            </a:r>
            <a:r>
              <a:rPr lang="en-US" altLang="en-US" sz="1200" dirty="0" err="1"/>
              <a:t>vetor</a:t>
            </a:r>
            <a:r>
              <a:rPr lang="en-US" altLang="en-US" sz="1200" dirty="0"/>
              <a:t> </a:t>
            </a:r>
            <a:r>
              <a:rPr lang="en-US" altLang="en-US" sz="1200" dirty="0" err="1"/>
              <a:t>condensado</a:t>
            </a:r>
            <a:r>
              <a:rPr lang="en-US" altLang="en-US" sz="1200" dirty="0"/>
              <a:t> (</a:t>
            </a:r>
            <a:r>
              <a:rPr lang="en-US" altLang="en-US" sz="1200" dirty="0" err="1"/>
              <a:t>redução</a:t>
            </a:r>
            <a:r>
              <a:rPr lang="en-US" altLang="en-US" sz="1200" dirty="0"/>
              <a:t> de </a:t>
            </a:r>
            <a:r>
              <a:rPr lang="en-US" altLang="en-US" sz="1200" dirty="0" err="1"/>
              <a:t>dimensionalidade</a:t>
            </a:r>
            <a:r>
              <a:rPr lang="en-US" altLang="en-US" sz="1200" dirty="0"/>
              <a:t>). A </a:t>
            </a:r>
            <a:r>
              <a:rPr lang="en-US" altLang="en-US" sz="1200" dirty="0" err="1"/>
              <a:t>rede</a:t>
            </a:r>
            <a:r>
              <a:rPr lang="en-US" altLang="en-US" sz="1200" dirty="0"/>
              <a:t> de </a:t>
            </a:r>
            <a:r>
              <a:rPr lang="en-US" altLang="en-US" sz="1200" dirty="0" err="1"/>
              <a:t>decodificação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usada</a:t>
            </a:r>
            <a:r>
              <a:rPr lang="en-US" altLang="en-US" sz="1200" dirty="0"/>
              <a:t> para </a:t>
            </a:r>
            <a:r>
              <a:rPr lang="en-US" altLang="en-US" sz="1200" dirty="0" err="1"/>
              <a:t>reconstruir</a:t>
            </a:r>
            <a:r>
              <a:rPr lang="en-US" altLang="en-US" sz="1200" dirty="0"/>
              <a:t> </a:t>
            </a:r>
            <a:r>
              <a:rPr lang="en-US" altLang="en-US" sz="1200" dirty="0" err="1"/>
              <a:t>os</a:t>
            </a:r>
            <a:r>
              <a:rPr lang="en-US" altLang="en-US" sz="1200" dirty="0"/>
              <a:t> dados.</a:t>
            </a:r>
          </a:p>
          <a:p>
            <a:pPr marL="171450" indent="-171450" algn="just">
              <a:buFontTx/>
              <a:buChar char="-"/>
            </a:pPr>
            <a:endParaRPr lang="en-US" altLang="en-US" sz="1200" dirty="0"/>
          </a:p>
          <a:p>
            <a:pPr marL="171450" indent="-171450" algn="just">
              <a:buFontTx/>
              <a:buChar char="-"/>
            </a:pPr>
            <a:r>
              <a:rPr lang="en-US" altLang="en-US" sz="1200" dirty="0"/>
              <a:t>Ex: </a:t>
            </a:r>
            <a:r>
              <a:rPr lang="en-US" altLang="en-US" sz="1200" dirty="0" err="1"/>
              <a:t>Modelagem</a:t>
            </a:r>
            <a:r>
              <a:rPr lang="en-US" altLang="en-US" sz="1200" dirty="0"/>
              <a:t> de </a:t>
            </a:r>
            <a:r>
              <a:rPr lang="en-US" altLang="en-US" sz="1200" dirty="0" err="1"/>
              <a:t>Tópicos</a:t>
            </a:r>
            <a:r>
              <a:rPr lang="en-US" altLang="en-US" sz="1200" dirty="0"/>
              <a:t>: </a:t>
            </a:r>
            <a:r>
              <a:rPr lang="en-US" altLang="en-US" sz="1200" dirty="0" err="1"/>
              <a:t>Documento</a:t>
            </a:r>
            <a:r>
              <a:rPr lang="en-US" altLang="en-US" sz="1200" dirty="0"/>
              <a:t> em </a:t>
            </a:r>
            <a:r>
              <a:rPr lang="en-US" altLang="en-US" sz="1200" dirty="0" err="1"/>
              <a:t>uma</a:t>
            </a:r>
            <a:r>
              <a:rPr lang="en-US" altLang="en-US" sz="1200" dirty="0"/>
              <a:t> </a:t>
            </a:r>
            <a:r>
              <a:rPr lang="en-US" altLang="en-US" sz="1200" dirty="0" err="1"/>
              <a:t>coleção</a:t>
            </a:r>
            <a:r>
              <a:rPr lang="en-US" altLang="en-US" sz="1200" dirty="0"/>
              <a:t> </a:t>
            </a:r>
            <a:r>
              <a:rPr lang="en-US" altLang="en-US" sz="1200" dirty="0" err="1"/>
              <a:t>é</a:t>
            </a:r>
            <a:r>
              <a:rPr lang="en-US" altLang="en-US" sz="1200" dirty="0"/>
              <a:t> </a:t>
            </a:r>
            <a:r>
              <a:rPr lang="en-US" altLang="en-US" sz="1200" dirty="0" err="1"/>
              <a:t>convertido</a:t>
            </a:r>
            <a:r>
              <a:rPr lang="en-US" altLang="en-US" sz="1200" dirty="0"/>
              <a:t> em um Bag-of Words e </a:t>
            </a:r>
            <a:r>
              <a:rPr lang="en-US" altLang="en-US" sz="1200" dirty="0" err="1"/>
              <a:t>transformado</a:t>
            </a:r>
            <a:r>
              <a:rPr lang="en-US" altLang="en-US" sz="1200" dirty="0"/>
              <a:t> em um </a:t>
            </a:r>
            <a:r>
              <a:rPr lang="en-US" altLang="en-US" sz="1200" dirty="0" err="1"/>
              <a:t>vetor</a:t>
            </a:r>
            <a:r>
              <a:rPr lang="en-US" altLang="en-US" sz="1200" dirty="0"/>
              <a:t> de </a:t>
            </a:r>
            <a:r>
              <a:rPr lang="en-US" altLang="en-US" sz="1200" dirty="0" err="1"/>
              <a:t>recurso</a:t>
            </a:r>
            <a:r>
              <a:rPr lang="en-US" altLang="en-US" sz="1200" dirty="0"/>
              <a:t> </a:t>
            </a:r>
            <a:r>
              <a:rPr lang="en-US" altLang="en-US" sz="1200" dirty="0" err="1"/>
              <a:t>compactado</a:t>
            </a:r>
            <a:r>
              <a:rPr lang="en-US" altLang="en-US" sz="1200" dirty="0"/>
              <a:t> </a:t>
            </a:r>
            <a:r>
              <a:rPr lang="en-US" altLang="en-US" sz="1200" dirty="0" err="1"/>
              <a:t>usando</a:t>
            </a:r>
            <a:r>
              <a:rPr lang="en-US" altLang="en-US" sz="1200" dirty="0"/>
              <a:t> um autoencoder. A </a:t>
            </a:r>
            <a:r>
              <a:rPr lang="en-US" altLang="en-US" sz="1200" dirty="0" err="1"/>
              <a:t>distância</a:t>
            </a:r>
            <a:r>
              <a:rPr lang="en-US" altLang="en-US" sz="1200" dirty="0"/>
              <a:t> de </a:t>
            </a:r>
            <a:r>
              <a:rPr lang="en-US" altLang="en-US" sz="1200" dirty="0" err="1"/>
              <a:t>todos</a:t>
            </a:r>
            <a:r>
              <a:rPr lang="en-US" altLang="en-US" sz="1200" dirty="0"/>
              <a:t> </a:t>
            </a:r>
            <a:r>
              <a:rPr lang="en-US" altLang="en-US" sz="1200" dirty="0" err="1"/>
              <a:t>os</a:t>
            </a:r>
            <a:r>
              <a:rPr lang="en-US" altLang="en-US" sz="1200" dirty="0"/>
              <a:t> outros </a:t>
            </a:r>
            <a:r>
              <a:rPr lang="en-US" altLang="en-US" sz="1200" dirty="0" err="1"/>
              <a:t>documentos</a:t>
            </a:r>
            <a:r>
              <a:rPr lang="en-US" altLang="en-US" sz="1200" dirty="0"/>
              <a:t> </a:t>
            </a:r>
            <a:r>
              <a:rPr lang="en-US" altLang="en-US" sz="1200" dirty="0" err="1"/>
              <a:t>vetoriais</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medida</a:t>
            </a:r>
            <a:r>
              <a:rPr lang="en-US" altLang="en-US" sz="1200" dirty="0"/>
              <a:t> e </a:t>
            </a:r>
            <a:r>
              <a:rPr lang="en-US" altLang="en-US" sz="1200" dirty="0" err="1"/>
              <a:t>os</a:t>
            </a:r>
            <a:r>
              <a:rPr lang="en-US" altLang="en-US" sz="1200" dirty="0"/>
              <a:t> </a:t>
            </a:r>
            <a:r>
              <a:rPr lang="en-US" altLang="en-US" sz="1200" dirty="0" err="1"/>
              <a:t>vetores</a:t>
            </a:r>
            <a:r>
              <a:rPr lang="en-US" altLang="en-US" sz="1200" dirty="0"/>
              <a:t> de </a:t>
            </a:r>
            <a:r>
              <a:rPr lang="en-US" altLang="en-US" sz="1200" dirty="0" err="1"/>
              <a:t>documentos</a:t>
            </a:r>
            <a:r>
              <a:rPr lang="en-US" altLang="en-US" sz="1200" dirty="0"/>
              <a:t> </a:t>
            </a:r>
            <a:r>
              <a:rPr lang="en-US" altLang="en-US" sz="1200" dirty="0" err="1"/>
              <a:t>próximos</a:t>
            </a:r>
            <a:r>
              <a:rPr lang="en-US" altLang="en-US" sz="1200" dirty="0"/>
              <a:t> se </a:t>
            </a:r>
            <a:r>
              <a:rPr lang="en-US" altLang="en-US" sz="1200" dirty="0" err="1"/>
              <a:t>enquadram</a:t>
            </a:r>
            <a:r>
              <a:rPr lang="en-US" altLang="en-US" sz="1200" dirty="0"/>
              <a:t> no </a:t>
            </a:r>
            <a:r>
              <a:rPr lang="en-US" altLang="en-US" sz="1200" dirty="0" err="1"/>
              <a:t>mesmo</a:t>
            </a:r>
            <a:r>
              <a:rPr lang="en-US" altLang="en-US" sz="1200" dirty="0"/>
              <a:t> </a:t>
            </a:r>
            <a:r>
              <a:rPr lang="en-US" altLang="en-US" sz="1200" dirty="0" err="1"/>
              <a:t>tópico</a:t>
            </a:r>
            <a:r>
              <a:rPr lang="en-US" altLang="en-US" sz="1200" dirty="0"/>
              <a:t>.</a:t>
            </a:r>
          </a:p>
        </p:txBody>
      </p:sp>
    </p:spTree>
    <p:extLst>
      <p:ext uri="{BB962C8B-B14F-4D97-AF65-F5344CB8AC3E}">
        <p14:creationId xmlns:p14="http://schemas.microsoft.com/office/powerpoint/2010/main" val="310218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2B13F713-736B-8A49-82D1-559BC8789A69}"/>
              </a:ext>
            </a:extLst>
          </p:cNvPr>
          <p:cNvSpPr>
            <a:spLocks noGrp="1"/>
          </p:cNvSpPr>
          <p:nvPr>
            <p:ph type="ctrTitle"/>
          </p:nvPr>
        </p:nvSpPr>
        <p:spPr>
          <a:xfrm>
            <a:off x="0" y="857232"/>
            <a:ext cx="9143999"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39938" name="Picture 3">
            <a:extLst>
              <a:ext uri="{FF2B5EF4-FFF2-40B4-BE49-F238E27FC236}">
                <a16:creationId xmlns:a16="http://schemas.microsoft.com/office/drawing/2014/main" id="{E5CB3FBC-BDB7-2740-B715-2BFDE7FFF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61788"/>
            <a:ext cx="9144001" cy="34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BFD8DB7-399D-7D43-9E2A-8F001E8F232C}"/>
              </a:ext>
            </a:extLst>
          </p:cNvPr>
          <p:cNvSpPr/>
          <p:nvPr/>
        </p:nvSpPr>
        <p:spPr>
          <a:xfrm>
            <a:off x="0" y="5357826"/>
            <a:ext cx="9144000" cy="1292662"/>
          </a:xfrm>
          <a:prstGeom prst="rect">
            <a:avLst/>
          </a:prstGeom>
        </p:spPr>
        <p:txBody>
          <a:bodyPr wrap="square">
            <a:spAutoFit/>
          </a:bodyPr>
          <a:lstStyle/>
          <a:p>
            <a:pPr marL="171450" indent="-171450">
              <a:buFontTx/>
              <a:buChar char="-"/>
            </a:pPr>
            <a:r>
              <a:rPr lang="en-US" altLang="en-US" sz="1200" dirty="0" err="1"/>
              <a:t>Redes</a:t>
            </a:r>
            <a:r>
              <a:rPr lang="en-US" altLang="en-US" sz="1200" dirty="0"/>
              <a:t> </a:t>
            </a:r>
            <a:r>
              <a:rPr lang="en-US" altLang="en-US" sz="1200" dirty="0" err="1"/>
              <a:t>neurais</a:t>
            </a:r>
            <a:r>
              <a:rPr lang="en-US" altLang="en-US" sz="1200" dirty="0"/>
              <a:t> </a:t>
            </a:r>
            <a:r>
              <a:rPr lang="en-US" altLang="en-US" sz="1200" dirty="0" err="1"/>
              <a:t>convolucionais</a:t>
            </a:r>
            <a:r>
              <a:rPr lang="en-US" altLang="en-US" sz="1200" dirty="0"/>
              <a:t> </a:t>
            </a:r>
            <a:r>
              <a:rPr lang="en-US" altLang="en-US" sz="1200" dirty="0" err="1"/>
              <a:t>aprendem</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complexa</a:t>
            </a:r>
            <a:r>
              <a:rPr lang="en-US" altLang="en-US" sz="1200" dirty="0"/>
              <a:t> de dados </a:t>
            </a:r>
            <a:r>
              <a:rPr lang="en-US" altLang="en-US" sz="1200" dirty="0" err="1"/>
              <a:t>visuais</a:t>
            </a:r>
            <a:r>
              <a:rPr lang="en-US" altLang="en-US" sz="1200" dirty="0"/>
              <a:t> </a:t>
            </a:r>
            <a:r>
              <a:rPr lang="en-US" altLang="en-US" sz="1200" dirty="0" err="1"/>
              <a:t>usando</a:t>
            </a:r>
            <a:r>
              <a:rPr lang="en-US" altLang="en-US" sz="1200" dirty="0"/>
              <a:t> </a:t>
            </a:r>
            <a:r>
              <a:rPr lang="en-US" altLang="en-US" sz="1200" dirty="0" err="1"/>
              <a:t>grandes</a:t>
            </a:r>
            <a:r>
              <a:rPr lang="en-US" altLang="en-US" sz="1200" dirty="0"/>
              <a:t> </a:t>
            </a:r>
            <a:r>
              <a:rPr lang="en-US" altLang="en-US" sz="1200" dirty="0" err="1"/>
              <a:t>quantidades</a:t>
            </a:r>
            <a:r>
              <a:rPr lang="en-US" altLang="en-US" sz="1200" dirty="0"/>
              <a:t> de dados. </a:t>
            </a:r>
            <a:r>
              <a:rPr lang="en-US" altLang="en-US" sz="1200" dirty="0" err="1"/>
              <a:t>Eles</a:t>
            </a:r>
            <a:r>
              <a:rPr lang="en-US" altLang="en-US" sz="1200" dirty="0"/>
              <a:t> </a:t>
            </a:r>
            <a:r>
              <a:rPr lang="en-US" altLang="en-US" sz="1200" dirty="0" err="1"/>
              <a:t>são</a:t>
            </a:r>
            <a:r>
              <a:rPr lang="en-US" altLang="en-US" sz="1200" dirty="0"/>
              <a:t> </a:t>
            </a:r>
            <a:r>
              <a:rPr lang="en-US" altLang="en-US" sz="1200" dirty="0" err="1"/>
              <a:t>inspirados</a:t>
            </a:r>
            <a:r>
              <a:rPr lang="en-US" altLang="en-US" sz="1200" dirty="0"/>
              <a:t> </a:t>
            </a:r>
            <a:r>
              <a:rPr lang="en-US" altLang="en-US" sz="1200" dirty="0" err="1"/>
              <a:t>pelo</a:t>
            </a:r>
            <a:r>
              <a:rPr lang="en-US" altLang="en-US" sz="1200" dirty="0"/>
              <a:t> </a:t>
            </a:r>
            <a:r>
              <a:rPr lang="en-US" altLang="en-US" sz="1200" dirty="0" err="1"/>
              <a:t>sistema</a:t>
            </a:r>
            <a:r>
              <a:rPr lang="en-US" altLang="en-US" sz="1200" dirty="0"/>
              <a:t> visual </a:t>
            </a:r>
            <a:r>
              <a:rPr lang="en-US" altLang="en-US" sz="1200" dirty="0" err="1"/>
              <a:t>humano</a:t>
            </a:r>
            <a:r>
              <a:rPr lang="en-US" altLang="en-US" sz="1200" dirty="0"/>
              <a:t> e </a:t>
            </a:r>
            <a:r>
              <a:rPr lang="en-US" altLang="en-US" sz="1200" dirty="0" err="1"/>
              <a:t>aprendem</a:t>
            </a:r>
            <a:r>
              <a:rPr lang="en-US" altLang="en-US" sz="1200" dirty="0"/>
              <a:t> </a:t>
            </a:r>
            <a:r>
              <a:rPr lang="en-US" altLang="en-US" sz="1200" dirty="0" err="1"/>
              <a:t>múltiplas</a:t>
            </a:r>
            <a:r>
              <a:rPr lang="en-US" altLang="en-US" sz="1200" dirty="0"/>
              <a:t> </a:t>
            </a:r>
            <a:r>
              <a:rPr lang="en-US" altLang="en-US" sz="1200" dirty="0" err="1"/>
              <a:t>camadas</a:t>
            </a:r>
            <a:r>
              <a:rPr lang="en-US" altLang="en-US" sz="1200" dirty="0"/>
              <a:t> de </a:t>
            </a:r>
            <a:r>
              <a:rPr lang="en-US" altLang="en-US" sz="1200" dirty="0" err="1"/>
              <a:t>transformações</a:t>
            </a:r>
            <a:r>
              <a:rPr lang="en-US" altLang="en-US" sz="1200" dirty="0"/>
              <a:t>, que </a:t>
            </a:r>
            <a:r>
              <a:rPr lang="en-US" altLang="en-US" sz="1200" dirty="0" err="1"/>
              <a:t>são</a:t>
            </a:r>
            <a:r>
              <a:rPr lang="en-US" altLang="en-US" sz="1200" dirty="0"/>
              <a:t> </a:t>
            </a:r>
            <a:r>
              <a:rPr lang="en-US" altLang="en-US" sz="1200" dirty="0" err="1"/>
              <a:t>aplicadas</a:t>
            </a:r>
            <a:r>
              <a:rPr lang="en-US" altLang="en-US" sz="1200" dirty="0"/>
              <a:t> </a:t>
            </a:r>
            <a:r>
              <a:rPr lang="en-US" altLang="en-US" sz="1200" dirty="0" err="1"/>
              <a:t>uma</a:t>
            </a:r>
            <a:r>
              <a:rPr lang="en-US" altLang="en-US" sz="1200" dirty="0"/>
              <a:t> </a:t>
            </a:r>
            <a:r>
              <a:rPr lang="en-US" altLang="en-US" sz="1200" dirty="0" err="1"/>
              <a:t>sobre</a:t>
            </a:r>
            <a:r>
              <a:rPr lang="en-US" altLang="en-US" sz="1200" dirty="0"/>
              <a:t> a </a:t>
            </a:r>
            <a:r>
              <a:rPr lang="en-US" altLang="en-US" sz="1200" dirty="0" err="1"/>
              <a:t>outra</a:t>
            </a:r>
            <a:r>
              <a:rPr lang="en-US" altLang="en-US" sz="1200" dirty="0"/>
              <a:t> para </a:t>
            </a:r>
            <a:r>
              <a:rPr lang="en-US" altLang="en-US" sz="1200" dirty="0" err="1"/>
              <a:t>extrair</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progressivamente</a:t>
            </a:r>
            <a:r>
              <a:rPr lang="en-US" altLang="en-US" sz="1200" dirty="0"/>
              <a:t> </a:t>
            </a:r>
            <a:r>
              <a:rPr lang="en-US" altLang="en-US" sz="1200" dirty="0" err="1"/>
              <a:t>mais</a:t>
            </a:r>
            <a:r>
              <a:rPr lang="en-US" altLang="en-US" sz="1200" dirty="0"/>
              <a:t> </a:t>
            </a:r>
            <a:r>
              <a:rPr lang="en-US" altLang="en-US" sz="1200" dirty="0" err="1"/>
              <a:t>sofisticada</a:t>
            </a:r>
            <a:r>
              <a:rPr lang="en-US" altLang="en-US" sz="1200" dirty="0"/>
              <a:t> da entrada.</a:t>
            </a:r>
          </a:p>
          <a:p>
            <a:pPr marL="171450" indent="-171450">
              <a:buFontTx/>
              <a:buChar char="-"/>
            </a:pPr>
            <a:endParaRPr lang="en-US" altLang="en-US" sz="1200" dirty="0"/>
          </a:p>
          <a:p>
            <a:pPr marL="171450" indent="-171450">
              <a:buFontTx/>
              <a:buChar char="-"/>
            </a:pPr>
            <a:r>
              <a:rPr lang="en-US" altLang="en-US" sz="1200" dirty="0" err="1"/>
              <a:t>Cada</a:t>
            </a:r>
            <a:r>
              <a:rPr lang="en-US" altLang="en-US" sz="1200" dirty="0"/>
              <a:t> </a:t>
            </a:r>
            <a:r>
              <a:rPr lang="en-US" altLang="en-US" sz="1200" dirty="0" err="1"/>
              <a:t>camada</a:t>
            </a:r>
            <a:r>
              <a:rPr lang="en-US" altLang="en-US" sz="1200" dirty="0"/>
              <a:t> de </a:t>
            </a:r>
            <a:r>
              <a:rPr lang="en-US" altLang="en-US" sz="1200" dirty="0" err="1"/>
              <a:t>uma</a:t>
            </a:r>
            <a:r>
              <a:rPr lang="en-US" altLang="en-US" sz="1200" dirty="0"/>
              <a:t> CNN </a:t>
            </a:r>
            <a:r>
              <a:rPr lang="en-US" altLang="en-US" sz="1200" dirty="0" err="1"/>
              <a:t>recebe</a:t>
            </a:r>
            <a:r>
              <a:rPr lang="en-US" altLang="en-US" sz="1200" dirty="0"/>
              <a:t> um volume 3D de </a:t>
            </a:r>
            <a:r>
              <a:rPr lang="en-US" altLang="en-US" sz="1200" dirty="0" err="1"/>
              <a:t>números</a:t>
            </a:r>
            <a:r>
              <a:rPr lang="en-US" altLang="en-US" sz="1200" dirty="0"/>
              <a:t> e </a:t>
            </a:r>
            <a:r>
              <a:rPr lang="en-US" altLang="en-US" sz="1200" dirty="0" err="1"/>
              <a:t>gera</a:t>
            </a:r>
            <a:r>
              <a:rPr lang="en-US" altLang="en-US" sz="1200" dirty="0"/>
              <a:t> um volume 3D de </a:t>
            </a:r>
            <a:r>
              <a:rPr lang="en-US" altLang="en-US" sz="1200" dirty="0" err="1"/>
              <a:t>números</a:t>
            </a:r>
            <a:r>
              <a:rPr lang="en-US" altLang="en-US" sz="1200" dirty="0"/>
              <a:t>. </a:t>
            </a:r>
            <a:r>
              <a:rPr lang="en-US" altLang="en-US" sz="1200" dirty="0" err="1"/>
              <a:t>Por</a:t>
            </a:r>
            <a:r>
              <a:rPr lang="en-US" altLang="en-US" sz="1200" dirty="0"/>
              <a:t> </a:t>
            </a:r>
            <a:r>
              <a:rPr lang="en-US" altLang="en-US" sz="1200" dirty="0" err="1"/>
              <a:t>exemplo</a:t>
            </a:r>
            <a:r>
              <a:rPr lang="en-US" altLang="en-US" sz="1200" dirty="0"/>
              <a:t>. A </a:t>
            </a:r>
            <a:r>
              <a:rPr lang="en-US" altLang="en-US" sz="1200" dirty="0" err="1"/>
              <a:t>imagem</a:t>
            </a:r>
            <a:r>
              <a:rPr lang="en-US" altLang="en-US" sz="1200" dirty="0"/>
              <a:t> </a:t>
            </a:r>
            <a:r>
              <a:rPr lang="en-US" altLang="en-US" sz="1200" dirty="0" err="1"/>
              <a:t>é</a:t>
            </a:r>
            <a:r>
              <a:rPr lang="en-US" altLang="en-US" sz="1200" dirty="0"/>
              <a:t> um </a:t>
            </a:r>
            <a:r>
              <a:rPr lang="en-US" altLang="en-US" sz="1200" dirty="0" err="1"/>
              <a:t>cubo</a:t>
            </a:r>
            <a:r>
              <a:rPr lang="en-US" altLang="en-US" sz="1200" dirty="0"/>
              <a:t> 224 * 224 * 3 (RGB) e </a:t>
            </a:r>
            <a:r>
              <a:rPr lang="en-US" altLang="en-US" sz="1200" dirty="0" err="1"/>
              <a:t>será</a:t>
            </a:r>
            <a:r>
              <a:rPr lang="en-US" altLang="en-US" sz="1200" dirty="0"/>
              <a:t> </a:t>
            </a:r>
            <a:r>
              <a:rPr lang="en-US" altLang="en-US" sz="1200" dirty="0" err="1"/>
              <a:t>transformada</a:t>
            </a:r>
            <a:r>
              <a:rPr lang="en-US" altLang="en-US" sz="1200" dirty="0"/>
              <a:t> em1 * 1000 </a:t>
            </a:r>
            <a:r>
              <a:rPr lang="en-US" altLang="en-US" sz="1200" dirty="0" err="1"/>
              <a:t>vetores</a:t>
            </a:r>
            <a:r>
              <a:rPr lang="en-US" altLang="en-US" sz="1200" dirty="0"/>
              <a:t> de </a:t>
            </a:r>
            <a:r>
              <a:rPr lang="en-US" altLang="en-US" sz="1200" dirty="0" err="1"/>
              <a:t>probabilidades</a:t>
            </a:r>
            <a:r>
              <a:rPr lang="en-US" altLang="en-US" dirty="0"/>
              <a:t>.</a:t>
            </a:r>
          </a:p>
        </p:txBody>
      </p:sp>
    </p:spTree>
    <p:extLst>
      <p:ext uri="{BB962C8B-B14F-4D97-AF65-F5344CB8AC3E}">
        <p14:creationId xmlns:p14="http://schemas.microsoft.com/office/powerpoint/2010/main" val="266632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ítulo 1">
            <a:extLst>
              <a:ext uri="{FF2B5EF4-FFF2-40B4-BE49-F238E27FC236}">
                <a16:creationId xmlns:a16="http://schemas.microsoft.com/office/drawing/2014/main" id="{6A5570DC-EE9D-9B4E-9BEF-E9D155FE9572}"/>
              </a:ext>
            </a:extLst>
          </p:cNvPr>
          <p:cNvSpPr>
            <a:spLocks noGrp="1"/>
          </p:cNvSpPr>
          <p:nvPr>
            <p:ph type="ctrTitle"/>
          </p:nvPr>
        </p:nvSpPr>
        <p:spPr>
          <a:xfrm>
            <a:off x="0" y="285728"/>
            <a:ext cx="9144000" cy="91407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40962" name="Picture 4">
            <a:extLst>
              <a:ext uri="{FF2B5EF4-FFF2-40B4-BE49-F238E27FC236}">
                <a16:creationId xmlns:a16="http://schemas.microsoft.com/office/drawing/2014/main" id="{08CC1740-29A4-2A43-BD53-D104DEFFC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60"/>
            <a:ext cx="9144000"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6C1E3B9-E9F0-4542-BE91-29C222803A49}"/>
              </a:ext>
            </a:extLst>
          </p:cNvPr>
          <p:cNvSpPr/>
          <p:nvPr/>
        </p:nvSpPr>
        <p:spPr>
          <a:xfrm>
            <a:off x="107504" y="5456981"/>
            <a:ext cx="8856984" cy="1384995"/>
          </a:xfrm>
          <a:prstGeom prst="rect">
            <a:avLst/>
          </a:prstGeom>
        </p:spPr>
        <p:txBody>
          <a:bodyPr wrap="square">
            <a:spAutoFit/>
          </a:bodyPr>
          <a:lstStyle/>
          <a:p>
            <a:pPr marL="171450" indent="-171450">
              <a:buFontTx/>
              <a:buChar char="-"/>
            </a:pPr>
            <a:r>
              <a:rPr lang="en-US" altLang="en-US" sz="1200" dirty="0"/>
              <a:t>A </a:t>
            </a:r>
            <a:r>
              <a:rPr lang="en-US" altLang="en-US" sz="1200" dirty="0" err="1"/>
              <a:t>camada</a:t>
            </a:r>
            <a:r>
              <a:rPr lang="en-US" altLang="en-US" sz="1200" dirty="0"/>
              <a:t> de </a:t>
            </a:r>
            <a:r>
              <a:rPr lang="en-US" altLang="en-US" sz="1200" dirty="0" err="1"/>
              <a:t>convolução</a:t>
            </a:r>
            <a:r>
              <a:rPr lang="en-US" altLang="en-US" sz="1200" dirty="0"/>
              <a:t> </a:t>
            </a:r>
            <a:r>
              <a:rPr lang="en-US" altLang="en-US" sz="1200" dirty="0" err="1"/>
              <a:t>é</a:t>
            </a:r>
            <a:r>
              <a:rPr lang="en-US" altLang="en-US" sz="1200" dirty="0"/>
              <a:t> um detector de </a:t>
            </a:r>
            <a:r>
              <a:rPr lang="en-US" altLang="en-US" sz="1200" dirty="0" err="1"/>
              <a:t>recursos</a:t>
            </a:r>
            <a:r>
              <a:rPr lang="en-US" altLang="en-US" sz="1200" dirty="0"/>
              <a:t> que </a:t>
            </a:r>
            <a:r>
              <a:rPr lang="en-US" altLang="en-US" sz="1200" dirty="0" err="1"/>
              <a:t>aprende</a:t>
            </a:r>
            <a:r>
              <a:rPr lang="en-US" altLang="en-US" sz="1200" dirty="0"/>
              <a:t> </a:t>
            </a:r>
            <a:r>
              <a:rPr lang="en-US" altLang="en-US" sz="1200" dirty="0" err="1"/>
              <a:t>automaticamente</a:t>
            </a:r>
            <a:r>
              <a:rPr lang="en-US" altLang="en-US" sz="1200" dirty="0"/>
              <a:t> a </a:t>
            </a:r>
            <a:r>
              <a:rPr lang="en-US" altLang="en-US" sz="1200" dirty="0" err="1"/>
              <a:t>filtrar</a:t>
            </a:r>
            <a:r>
              <a:rPr lang="en-US" altLang="en-US" sz="1200" dirty="0"/>
              <a:t> as </a:t>
            </a:r>
            <a:r>
              <a:rPr lang="en-US" altLang="en-US" sz="1200" dirty="0" err="1"/>
              <a:t>informações</a:t>
            </a:r>
            <a:r>
              <a:rPr lang="en-US" altLang="en-US" sz="1200" dirty="0"/>
              <a:t> </a:t>
            </a:r>
            <a:r>
              <a:rPr lang="en-US" altLang="en-US" sz="1200" dirty="0" err="1"/>
              <a:t>não</a:t>
            </a:r>
            <a:r>
              <a:rPr lang="en-US" altLang="en-US" sz="1200" dirty="0"/>
              <a:t> </a:t>
            </a:r>
            <a:r>
              <a:rPr lang="en-US" altLang="en-US" sz="1200" dirty="0" err="1"/>
              <a:t>necessárias</a:t>
            </a:r>
            <a:r>
              <a:rPr lang="en-US" altLang="en-US" sz="1200" dirty="0"/>
              <a:t> de </a:t>
            </a:r>
            <a:r>
              <a:rPr lang="en-US" altLang="en-US" sz="1200" dirty="0" err="1"/>
              <a:t>uma</a:t>
            </a:r>
            <a:r>
              <a:rPr lang="en-US" altLang="en-US" sz="1200" dirty="0"/>
              <a:t> entrada </a:t>
            </a:r>
            <a:r>
              <a:rPr lang="en-US" altLang="en-US" sz="1200" dirty="0" err="1"/>
              <a:t>usando</a:t>
            </a:r>
            <a:r>
              <a:rPr lang="en-US" altLang="en-US" sz="1200" dirty="0"/>
              <a:t> o kernel de </a:t>
            </a:r>
            <a:r>
              <a:rPr lang="en-US" altLang="en-US" sz="1200" dirty="0" err="1"/>
              <a:t>convolução</a:t>
            </a:r>
            <a:r>
              <a:rPr lang="en-US" altLang="en-US" sz="1200" dirty="0"/>
              <a:t>.</a:t>
            </a:r>
          </a:p>
          <a:p>
            <a:pPr marL="171450" indent="-171450">
              <a:buFontTx/>
              <a:buChar char="-"/>
            </a:pPr>
            <a:endParaRPr lang="en-US" altLang="en-US" sz="1200" dirty="0"/>
          </a:p>
          <a:p>
            <a:pPr marL="171450" indent="-171450">
              <a:buFontTx/>
              <a:buChar char="-"/>
            </a:pPr>
            <a:r>
              <a:rPr lang="en-US" altLang="en-US" sz="1200" dirty="0"/>
              <a:t>As </a:t>
            </a:r>
            <a:r>
              <a:rPr lang="en-US" altLang="en-US" sz="1200" dirty="0" err="1"/>
              <a:t>camadas</a:t>
            </a:r>
            <a:r>
              <a:rPr lang="en-US" altLang="en-US" sz="1200" dirty="0"/>
              <a:t> de </a:t>
            </a:r>
            <a:r>
              <a:rPr lang="en-US" altLang="en-US" sz="1200" dirty="0" err="1"/>
              <a:t>agrupamento</a:t>
            </a:r>
            <a:r>
              <a:rPr lang="en-US" altLang="en-US" sz="1200" dirty="0"/>
              <a:t> </a:t>
            </a:r>
            <a:r>
              <a:rPr lang="en-US" altLang="en-US" sz="1200" dirty="0" err="1"/>
              <a:t>calculam</a:t>
            </a:r>
            <a:r>
              <a:rPr lang="en-US" altLang="en-US" sz="1200" dirty="0"/>
              <a:t> o valor </a:t>
            </a:r>
            <a:r>
              <a:rPr lang="en-US" altLang="en-US" sz="1200" dirty="0" err="1"/>
              <a:t>máximo</a:t>
            </a:r>
            <a:r>
              <a:rPr lang="en-US" altLang="en-US" sz="1200" dirty="0"/>
              <a:t> </a:t>
            </a:r>
            <a:r>
              <a:rPr lang="en-US" altLang="en-US" sz="1200" dirty="0" err="1"/>
              <a:t>ou</a:t>
            </a:r>
            <a:r>
              <a:rPr lang="en-US" altLang="en-US" sz="1200" dirty="0"/>
              <a:t> </a:t>
            </a:r>
            <a:r>
              <a:rPr lang="en-US" altLang="en-US" sz="1200" dirty="0" err="1"/>
              <a:t>médio</a:t>
            </a:r>
            <a:r>
              <a:rPr lang="en-US" altLang="en-US" sz="1200" dirty="0"/>
              <a:t> de um </a:t>
            </a:r>
            <a:r>
              <a:rPr lang="en-US" altLang="en-US" sz="1200" dirty="0" err="1"/>
              <a:t>recurso</a:t>
            </a:r>
            <a:r>
              <a:rPr lang="en-US" altLang="en-US" sz="1200" dirty="0"/>
              <a:t> </a:t>
            </a:r>
            <a:r>
              <a:rPr lang="en-US" altLang="en-US" sz="1200" dirty="0" err="1"/>
              <a:t>específico</a:t>
            </a:r>
            <a:r>
              <a:rPr lang="en-US" altLang="en-US" sz="1200" dirty="0"/>
              <a:t> em </a:t>
            </a:r>
            <a:r>
              <a:rPr lang="en-US" altLang="en-US" sz="1200" dirty="0" err="1"/>
              <a:t>uma</a:t>
            </a:r>
            <a:r>
              <a:rPr lang="en-US" altLang="en-US" sz="1200" dirty="0"/>
              <a:t> </a:t>
            </a:r>
            <a:r>
              <a:rPr lang="en-US" altLang="en-US" sz="1200" dirty="0" err="1"/>
              <a:t>região</a:t>
            </a:r>
            <a:r>
              <a:rPr lang="en-US" altLang="en-US" sz="1200" dirty="0"/>
              <a:t> dos dados de entrada (</a:t>
            </a:r>
            <a:r>
              <a:rPr lang="en-US" altLang="en-US" sz="1200" dirty="0" err="1"/>
              <a:t>redução</a:t>
            </a:r>
            <a:r>
              <a:rPr lang="en-US" altLang="en-US" sz="1200" dirty="0"/>
              <a:t> de </a:t>
            </a:r>
            <a:r>
              <a:rPr lang="en-US" altLang="en-US" sz="1200" dirty="0" err="1"/>
              <a:t>tamanho</a:t>
            </a:r>
            <a:r>
              <a:rPr lang="en-US" altLang="en-US" sz="1200" dirty="0"/>
              <a:t> das imagens de entrada).</a:t>
            </a:r>
          </a:p>
          <a:p>
            <a:pPr marL="171450" indent="-171450">
              <a:buFontTx/>
              <a:buChar char="-"/>
            </a:pPr>
            <a:endParaRPr lang="en-US" altLang="en-US" sz="1200" dirty="0"/>
          </a:p>
          <a:p>
            <a:pPr marL="171450" indent="-171450">
              <a:buFontTx/>
              <a:buChar char="-"/>
            </a:pPr>
            <a:r>
              <a:rPr lang="en-US" altLang="en-US" sz="1200" dirty="0" err="1"/>
              <a:t>Também</a:t>
            </a:r>
            <a:r>
              <a:rPr lang="en-US" altLang="en-US" sz="1200" dirty="0"/>
              <a:t> </a:t>
            </a:r>
            <a:r>
              <a:rPr lang="en-US" altLang="en-US" sz="1200" dirty="0" err="1"/>
              <a:t>ajuda</a:t>
            </a:r>
            <a:r>
              <a:rPr lang="en-US" altLang="en-US" sz="1200" dirty="0"/>
              <a:t> a </a:t>
            </a:r>
            <a:r>
              <a:rPr lang="en-US" altLang="en-US" sz="1200" dirty="0" err="1"/>
              <a:t>detectar</a:t>
            </a:r>
            <a:r>
              <a:rPr lang="en-US" altLang="en-US" sz="1200" dirty="0"/>
              <a:t> </a:t>
            </a:r>
            <a:r>
              <a:rPr lang="en-US" altLang="en-US" sz="1200" dirty="0" err="1"/>
              <a:t>objetos</a:t>
            </a:r>
            <a:r>
              <a:rPr lang="en-US" altLang="en-US" sz="1200" dirty="0"/>
              <a:t> em </a:t>
            </a:r>
            <a:r>
              <a:rPr lang="en-US" altLang="en-US" sz="1200" dirty="0" err="1"/>
              <a:t>alguns</a:t>
            </a:r>
            <a:r>
              <a:rPr lang="en-US" altLang="en-US" sz="1200" dirty="0"/>
              <a:t> </a:t>
            </a:r>
            <a:r>
              <a:rPr lang="en-US" altLang="en-US" sz="1200" dirty="0" err="1"/>
              <a:t>locais</a:t>
            </a:r>
            <a:r>
              <a:rPr lang="en-US" altLang="en-US" sz="1200" dirty="0"/>
              <a:t> </a:t>
            </a:r>
            <a:r>
              <a:rPr lang="en-US" altLang="en-US" sz="1200" dirty="0" err="1"/>
              <a:t>incomuns</a:t>
            </a:r>
            <a:r>
              <a:rPr lang="en-US" altLang="en-US" sz="1200" dirty="0"/>
              <a:t> e </a:t>
            </a:r>
            <a:r>
              <a:rPr lang="en-US" altLang="en-US" sz="1200" dirty="0" err="1"/>
              <a:t>reduz</a:t>
            </a:r>
            <a:r>
              <a:rPr lang="en-US" altLang="en-US" sz="1200" dirty="0"/>
              <a:t> o </a:t>
            </a:r>
            <a:r>
              <a:rPr lang="en-US" altLang="en-US" sz="1200" dirty="0" err="1"/>
              <a:t>tamanho</a:t>
            </a:r>
            <a:r>
              <a:rPr lang="en-US" altLang="en-US" sz="1200" dirty="0"/>
              <a:t> da </a:t>
            </a:r>
            <a:r>
              <a:rPr lang="en-US" altLang="en-US" sz="1200" dirty="0" err="1"/>
              <a:t>memória</a:t>
            </a:r>
            <a:r>
              <a:rPr lang="en-US" altLang="en-US" sz="1200" dirty="0"/>
              <a:t>.</a:t>
            </a:r>
          </a:p>
        </p:txBody>
      </p:sp>
    </p:spTree>
    <p:extLst>
      <p:ext uri="{BB962C8B-B14F-4D97-AF65-F5344CB8AC3E}">
        <p14:creationId xmlns:p14="http://schemas.microsoft.com/office/powerpoint/2010/main" val="2671154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DA892A26-615D-D747-8A9C-D4058B2FFA63}"/>
              </a:ext>
            </a:extLst>
          </p:cNvPr>
          <p:cNvSpPr>
            <a:spLocks noGrp="1"/>
          </p:cNvSpPr>
          <p:nvPr>
            <p:ph type="ctrTitle"/>
          </p:nvPr>
        </p:nvSpPr>
        <p:spPr>
          <a:xfrm>
            <a:off x="0" y="142852"/>
            <a:ext cx="9144000" cy="1088871"/>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Recurrent Neural Nets (RNN)</a:t>
            </a:r>
          </a:p>
        </p:txBody>
      </p:sp>
      <p:pic>
        <p:nvPicPr>
          <p:cNvPr id="41986" name="Picture 2">
            <a:extLst>
              <a:ext uri="{FF2B5EF4-FFF2-40B4-BE49-F238E27FC236}">
                <a16:creationId xmlns:a16="http://schemas.microsoft.com/office/drawing/2014/main" id="{626EB210-BDA6-374D-A1A0-F153623ED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0372"/>
            <a:ext cx="9144000" cy="292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5">
            <a:extLst>
              <a:ext uri="{FF2B5EF4-FFF2-40B4-BE49-F238E27FC236}">
                <a16:creationId xmlns:a16="http://schemas.microsoft.com/office/drawing/2014/main" id="{8A244D6E-29A6-4047-A040-4A7003F9ED3F}"/>
              </a:ext>
            </a:extLst>
          </p:cNvPr>
          <p:cNvSpPr txBox="1">
            <a:spLocks noChangeArrowheads="1"/>
          </p:cNvSpPr>
          <p:nvPr/>
        </p:nvSpPr>
        <p:spPr bwMode="auto">
          <a:xfrm>
            <a:off x="285720" y="1357298"/>
            <a:ext cx="84248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Os RNNs </a:t>
            </a:r>
            <a:r>
              <a:rPr lang="en-US" altLang="en-US" dirty="0" err="1"/>
              <a:t>são</a:t>
            </a:r>
            <a:r>
              <a:rPr lang="en-US" altLang="en-US" dirty="0"/>
              <a:t> </a:t>
            </a:r>
            <a:r>
              <a:rPr lang="en-US" altLang="en-US" dirty="0" err="1"/>
              <a:t>computadores</a:t>
            </a:r>
            <a:r>
              <a:rPr lang="en-US" altLang="en-US" dirty="0"/>
              <a:t> </a:t>
            </a:r>
            <a:r>
              <a:rPr lang="en-US" altLang="en-US" dirty="0" err="1"/>
              <a:t>gerais</a:t>
            </a:r>
            <a:r>
              <a:rPr lang="en-US" altLang="en-US" dirty="0"/>
              <a:t> </a:t>
            </a:r>
            <a:r>
              <a:rPr lang="en-US" altLang="en-US" dirty="0" err="1"/>
              <a:t>que</a:t>
            </a:r>
            <a:r>
              <a:rPr lang="en-US" altLang="en-US" dirty="0"/>
              <a:t> </a:t>
            </a:r>
            <a:r>
              <a:rPr lang="en-US" altLang="en-US" dirty="0" err="1"/>
              <a:t>podem</a:t>
            </a:r>
            <a:r>
              <a:rPr lang="en-US" altLang="en-US" dirty="0"/>
              <a:t> </a:t>
            </a:r>
            <a:r>
              <a:rPr lang="en-US" altLang="en-US" dirty="0" err="1"/>
              <a:t>aprender</a:t>
            </a:r>
            <a:r>
              <a:rPr lang="en-US" altLang="en-US" dirty="0"/>
              <a:t> </a:t>
            </a:r>
            <a:r>
              <a:rPr lang="en-US" altLang="en-US" dirty="0" err="1"/>
              <a:t>algoritmos</a:t>
            </a:r>
            <a:r>
              <a:rPr lang="en-US" altLang="en-US" dirty="0"/>
              <a:t> </a:t>
            </a:r>
            <a:r>
              <a:rPr lang="en-US" altLang="en-US" dirty="0" err="1"/>
              <a:t>para</a:t>
            </a:r>
            <a:r>
              <a:rPr lang="en-US" altLang="en-US" dirty="0"/>
              <a:t> </a:t>
            </a:r>
            <a:r>
              <a:rPr lang="en-US" altLang="en-US" dirty="0" err="1"/>
              <a:t>mapear</a:t>
            </a:r>
            <a:r>
              <a:rPr lang="en-US" altLang="en-US" dirty="0"/>
              <a:t> </a:t>
            </a:r>
            <a:r>
              <a:rPr lang="en-US" altLang="en-US" dirty="0" err="1"/>
              <a:t>seqüências</a:t>
            </a:r>
            <a:r>
              <a:rPr lang="en-US" altLang="en-US" dirty="0"/>
              <a:t> de </a:t>
            </a:r>
            <a:r>
              <a:rPr lang="en-US" altLang="en-US" dirty="0" err="1"/>
              <a:t>entrada</a:t>
            </a:r>
            <a:r>
              <a:rPr lang="en-US" altLang="en-US" dirty="0"/>
              <a:t> </a:t>
            </a:r>
            <a:r>
              <a:rPr lang="en-US" altLang="en-US" dirty="0" err="1"/>
              <a:t>para</a:t>
            </a:r>
            <a:r>
              <a:rPr lang="en-US" altLang="en-US" dirty="0"/>
              <a:t> </a:t>
            </a:r>
            <a:r>
              <a:rPr lang="en-US" altLang="en-US" dirty="0" err="1"/>
              <a:t>seqüências</a:t>
            </a:r>
            <a:r>
              <a:rPr lang="en-US" altLang="en-US" dirty="0"/>
              <a:t> de </a:t>
            </a:r>
            <a:r>
              <a:rPr lang="en-US" altLang="en-US" dirty="0" err="1"/>
              <a:t>saída</a:t>
            </a:r>
            <a:r>
              <a:rPr lang="en-US" altLang="en-US" dirty="0"/>
              <a:t> (</a:t>
            </a:r>
            <a:r>
              <a:rPr lang="en-US" altLang="en-US" dirty="0" err="1"/>
              <a:t>vetores</a:t>
            </a:r>
            <a:r>
              <a:rPr lang="en-US" altLang="en-US" dirty="0"/>
              <a:t> de </a:t>
            </a:r>
            <a:r>
              <a:rPr lang="en-US" altLang="en-US" dirty="0" err="1"/>
              <a:t>tamanho</a:t>
            </a:r>
            <a:r>
              <a:rPr lang="en-US" altLang="en-US" dirty="0"/>
              <a:t> </a:t>
            </a:r>
            <a:r>
              <a:rPr lang="en-US" altLang="en-US" dirty="0" err="1"/>
              <a:t>flexível</a:t>
            </a:r>
            <a:r>
              <a:rPr lang="en-US" altLang="en-US" dirty="0"/>
              <a:t>). </a:t>
            </a:r>
          </a:p>
          <a:p>
            <a:pPr>
              <a:buFontTx/>
              <a:buChar char="-"/>
            </a:pPr>
            <a:endParaRPr lang="en-US" altLang="en-US" dirty="0"/>
          </a:p>
          <a:p>
            <a:pPr>
              <a:buFontTx/>
              <a:buChar char="-"/>
            </a:pPr>
            <a:r>
              <a:rPr lang="en-US" altLang="en-US" dirty="0"/>
              <a:t>O </a:t>
            </a:r>
            <a:r>
              <a:rPr lang="en-US" altLang="en-US" dirty="0" err="1"/>
              <a:t>conteúdo</a:t>
            </a:r>
            <a:r>
              <a:rPr lang="en-US" altLang="en-US" dirty="0"/>
              <a:t> do </a:t>
            </a:r>
            <a:r>
              <a:rPr lang="en-US" altLang="en-US" dirty="0" err="1"/>
              <a:t>vetor</a:t>
            </a:r>
            <a:r>
              <a:rPr lang="en-US" altLang="en-US" dirty="0"/>
              <a:t> de </a:t>
            </a:r>
            <a:r>
              <a:rPr lang="en-US" altLang="en-US" dirty="0" err="1"/>
              <a:t>saída</a:t>
            </a:r>
            <a:r>
              <a:rPr lang="en-US" altLang="en-US" dirty="0"/>
              <a:t> é </a:t>
            </a:r>
            <a:r>
              <a:rPr lang="en-US" altLang="en-US" dirty="0" err="1"/>
              <a:t>influenciado</a:t>
            </a:r>
            <a:r>
              <a:rPr lang="en-US" altLang="en-US" dirty="0"/>
              <a:t> </a:t>
            </a:r>
            <a:r>
              <a:rPr lang="en-US" altLang="en-US" dirty="0" err="1"/>
              <a:t>por</a:t>
            </a:r>
            <a:r>
              <a:rPr lang="en-US" altLang="en-US" dirty="0"/>
              <a:t> </a:t>
            </a:r>
            <a:r>
              <a:rPr lang="en-US" altLang="en-US" dirty="0" err="1"/>
              <a:t>todo</a:t>
            </a:r>
            <a:r>
              <a:rPr lang="en-US" altLang="en-US" dirty="0"/>
              <a:t> o </a:t>
            </a:r>
            <a:r>
              <a:rPr lang="en-US" altLang="en-US" dirty="0" err="1"/>
              <a:t>histórico</a:t>
            </a:r>
            <a:r>
              <a:rPr lang="en-US" altLang="en-US" dirty="0"/>
              <a:t> de </a:t>
            </a:r>
            <a:r>
              <a:rPr lang="en-US" altLang="en-US" dirty="0" err="1"/>
              <a:t>entradas</a:t>
            </a:r>
            <a:r>
              <a:rPr lang="en-US" altLang="en-US" dirty="0"/>
              <a:t>.</a:t>
            </a:r>
          </a:p>
        </p:txBody>
      </p:sp>
      <p:sp>
        <p:nvSpPr>
          <p:cNvPr id="2" name="Rectangle 1">
            <a:extLst>
              <a:ext uri="{FF2B5EF4-FFF2-40B4-BE49-F238E27FC236}">
                <a16:creationId xmlns:a16="http://schemas.microsoft.com/office/drawing/2014/main" id="{D026FCF3-5267-2D46-8E4C-023D21EAF2EF}"/>
              </a:ext>
            </a:extLst>
          </p:cNvPr>
          <p:cNvSpPr/>
          <p:nvPr/>
        </p:nvSpPr>
        <p:spPr>
          <a:xfrm>
            <a:off x="-35719" y="6202541"/>
            <a:ext cx="9144000" cy="646331"/>
          </a:xfrm>
          <a:prstGeom prst="rect">
            <a:avLst/>
          </a:prstGeom>
        </p:spPr>
        <p:txBody>
          <a:bodyPr wrap="square">
            <a:spAutoFit/>
          </a:bodyPr>
          <a:lstStyle/>
          <a:p>
            <a:pPr marL="171450" indent="-171450">
              <a:buFontTx/>
              <a:buChar char="-"/>
            </a:pPr>
            <a:r>
              <a:rPr lang="en-US" altLang="en-US" sz="1200" dirty="0"/>
              <a:t>O </a:t>
            </a:r>
            <a:r>
              <a:rPr lang="en-US" altLang="en-US" sz="1200" dirty="0" err="1"/>
              <a:t>estado</a:t>
            </a:r>
            <a:r>
              <a:rPr lang="en-US" altLang="en-US" sz="1200" dirty="0"/>
              <a:t> da </a:t>
            </a:r>
            <a:r>
              <a:rPr lang="en-US" altLang="en-US" sz="1200" dirty="0" err="1"/>
              <a:t>arte</a:t>
            </a:r>
            <a:r>
              <a:rPr lang="en-US" altLang="en-US" sz="1200" dirty="0"/>
              <a:t> </a:t>
            </a:r>
            <a:r>
              <a:rPr lang="en-US" altLang="en-US" sz="1200" dirty="0" err="1"/>
              <a:t>resulta</a:t>
            </a:r>
            <a:r>
              <a:rPr lang="en-US" altLang="en-US" sz="1200" dirty="0"/>
              <a:t> em </a:t>
            </a:r>
            <a:r>
              <a:rPr lang="en-US" altLang="en-US" sz="1200" dirty="0" err="1"/>
              <a:t>predição</a:t>
            </a:r>
            <a:r>
              <a:rPr lang="en-US" altLang="en-US" sz="1200" dirty="0"/>
              <a:t> de </a:t>
            </a:r>
            <a:r>
              <a:rPr lang="en-US" altLang="en-US" sz="1200" dirty="0" err="1"/>
              <a:t>séries</a:t>
            </a:r>
            <a:r>
              <a:rPr lang="en-US" altLang="en-US" sz="1200" dirty="0"/>
              <a:t> </a:t>
            </a:r>
            <a:r>
              <a:rPr lang="en-US" altLang="en-US" sz="1200" dirty="0" err="1"/>
              <a:t>temporais</a:t>
            </a:r>
            <a:r>
              <a:rPr lang="en-US" altLang="en-US" sz="1200" dirty="0"/>
              <a:t>, </a:t>
            </a:r>
            <a:r>
              <a:rPr lang="en-US" altLang="en-US" sz="1200" dirty="0" err="1"/>
              <a:t>robótica</a:t>
            </a:r>
            <a:r>
              <a:rPr lang="en-US" altLang="en-US" sz="1200" dirty="0"/>
              <a:t> </a:t>
            </a:r>
            <a:r>
              <a:rPr lang="en-US" altLang="en-US" sz="1200" dirty="0" err="1"/>
              <a:t>adaptativa</a:t>
            </a:r>
            <a:r>
              <a:rPr lang="en-US" altLang="en-US" sz="1200" dirty="0"/>
              <a:t>, </a:t>
            </a:r>
            <a:r>
              <a:rPr lang="en-US" altLang="en-US" sz="1200" dirty="0" err="1"/>
              <a:t>reconhecimento</a:t>
            </a:r>
            <a:r>
              <a:rPr lang="en-US" altLang="en-US" sz="1200" dirty="0"/>
              <a:t> de </a:t>
            </a:r>
            <a:r>
              <a:rPr lang="en-US" altLang="en-US" sz="1200" dirty="0" err="1"/>
              <a:t>caligrafia</a:t>
            </a:r>
            <a:r>
              <a:rPr lang="en-US" altLang="en-US" sz="1200" dirty="0"/>
              <a:t>, </a:t>
            </a:r>
            <a:r>
              <a:rPr lang="en-US" altLang="en-US" sz="1200" dirty="0" err="1"/>
              <a:t>classificação</a:t>
            </a:r>
            <a:r>
              <a:rPr lang="en-US" altLang="en-US" sz="1200" dirty="0"/>
              <a:t> de </a:t>
            </a:r>
            <a:r>
              <a:rPr lang="en-US" altLang="en-US" sz="1200" dirty="0" err="1"/>
              <a:t>imagem</a:t>
            </a:r>
            <a:r>
              <a:rPr lang="en-US" altLang="en-US" sz="1200" dirty="0"/>
              <a:t>, </a:t>
            </a:r>
            <a:r>
              <a:rPr lang="en-US" altLang="en-US" sz="1200" dirty="0" err="1"/>
              <a:t>reconhecimento</a:t>
            </a:r>
            <a:r>
              <a:rPr lang="en-US" altLang="en-US" sz="1200" dirty="0"/>
              <a:t> de </a:t>
            </a:r>
            <a:r>
              <a:rPr lang="en-US" altLang="en-US" sz="1200" dirty="0" err="1"/>
              <a:t>fala</a:t>
            </a:r>
            <a:r>
              <a:rPr lang="en-US" altLang="en-US" sz="1200" dirty="0"/>
              <a:t>, </a:t>
            </a:r>
            <a:r>
              <a:rPr lang="en-US" altLang="en-US" sz="1200" dirty="0" err="1"/>
              <a:t>predição</a:t>
            </a:r>
            <a:r>
              <a:rPr lang="en-US" altLang="en-US" sz="1200" dirty="0"/>
              <a:t> de </a:t>
            </a:r>
            <a:r>
              <a:rPr lang="en-US" altLang="en-US" sz="1200" dirty="0" err="1"/>
              <a:t>mercado</a:t>
            </a:r>
            <a:r>
              <a:rPr lang="en-US" altLang="en-US" sz="1200" dirty="0"/>
              <a:t> de </a:t>
            </a:r>
            <a:r>
              <a:rPr lang="en-US" altLang="en-US" sz="1200" dirty="0" err="1"/>
              <a:t>ações</a:t>
            </a:r>
            <a:r>
              <a:rPr lang="en-US" altLang="en-US" sz="1200" dirty="0"/>
              <a:t> e outros </a:t>
            </a:r>
            <a:r>
              <a:rPr lang="en-US" altLang="en-US" sz="1200" dirty="0" err="1"/>
              <a:t>problemas</a:t>
            </a:r>
            <a:r>
              <a:rPr lang="en-US" altLang="en-US" sz="1200" dirty="0"/>
              <a:t> de </a:t>
            </a:r>
            <a:r>
              <a:rPr lang="en-US" altLang="en-US" sz="1200" dirty="0" err="1"/>
              <a:t>aprendizado</a:t>
            </a:r>
            <a:r>
              <a:rPr lang="en-US" altLang="en-US" sz="1200" dirty="0"/>
              <a:t> de </a:t>
            </a:r>
            <a:r>
              <a:rPr lang="en-US" altLang="en-US" sz="1200" dirty="0" err="1"/>
              <a:t>seqüência</a:t>
            </a:r>
            <a:r>
              <a:rPr lang="en-US" altLang="en-US" sz="1200" dirty="0"/>
              <a:t>. </a:t>
            </a:r>
            <a:r>
              <a:rPr lang="en-US" altLang="en-US" sz="1200" dirty="0" err="1"/>
              <a:t>Tudo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processado</a:t>
            </a:r>
            <a:r>
              <a:rPr lang="en-US" altLang="en-US" sz="1200" dirty="0"/>
              <a:t> </a:t>
            </a:r>
            <a:r>
              <a:rPr lang="en-US" altLang="en-US" sz="1200" dirty="0" err="1"/>
              <a:t>seqüencialmente</a:t>
            </a:r>
            <a:r>
              <a:rPr lang="en-US" altLang="en-US" sz="1200" dirty="0"/>
              <a:t>.</a:t>
            </a:r>
          </a:p>
        </p:txBody>
      </p:sp>
    </p:spTree>
    <p:extLst>
      <p:ext uri="{BB962C8B-B14F-4D97-AF65-F5344CB8AC3E}">
        <p14:creationId xmlns:p14="http://schemas.microsoft.com/office/powerpoint/2010/main" val="3056942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a:extLst>
              <a:ext uri="{FF2B5EF4-FFF2-40B4-BE49-F238E27FC236}">
                <a16:creationId xmlns:a16="http://schemas.microsoft.com/office/drawing/2014/main" id="{8A270340-EEAE-1343-9D9B-859BCAE3C0C0}"/>
              </a:ext>
            </a:extLst>
          </p:cNvPr>
          <p:cNvSpPr>
            <a:spLocks noGrp="1"/>
          </p:cNvSpPr>
          <p:nvPr>
            <p:ph type="ctrTitle"/>
          </p:nvPr>
        </p:nvSpPr>
        <p:spPr>
          <a:xfrm>
            <a:off x="0" y="752475"/>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 </a:t>
            </a:r>
            <a:br>
              <a:rPr lang="pt-BR" altLang="en-US" sz="3600" b="1" dirty="0">
                <a:latin typeface="Arial" pitchFamily="34" charset="0"/>
                <a:cs typeface="Arial" pitchFamily="34" charset="0"/>
              </a:rPr>
            </a:br>
            <a:r>
              <a:rPr lang="pt-BR" altLang="en-US" sz="3600" b="1" dirty="0" err="1">
                <a:latin typeface="Arial" pitchFamily="34" charset="0"/>
                <a:cs typeface="Arial" pitchFamily="34" charset="0"/>
              </a:rPr>
              <a:t>Long</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Short-Term</a:t>
            </a:r>
            <a:r>
              <a:rPr lang="pt-BR" altLang="en-US" sz="3600" b="1" dirty="0">
                <a:latin typeface="Arial" pitchFamily="34" charset="0"/>
                <a:cs typeface="Arial" pitchFamily="34" charset="0"/>
              </a:rPr>
              <a:t> Memory</a:t>
            </a:r>
            <a:endParaRPr lang="en-US" altLang="en-US" sz="3600" b="1" dirty="0">
              <a:latin typeface="Arial" pitchFamily="34" charset="0"/>
              <a:cs typeface="Arial" pitchFamily="34" charset="0"/>
            </a:endParaRPr>
          </a:p>
        </p:txBody>
      </p:sp>
      <p:pic>
        <p:nvPicPr>
          <p:cNvPr id="43010" name="Picture 3">
            <a:extLst>
              <a:ext uri="{FF2B5EF4-FFF2-40B4-BE49-F238E27FC236}">
                <a16:creationId xmlns:a16="http://schemas.microsoft.com/office/drawing/2014/main" id="{048C7888-D3F9-F74A-AAA8-72DCA8C9E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6" y="2643182"/>
            <a:ext cx="3935413"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a:extLst>
              <a:ext uri="{FF2B5EF4-FFF2-40B4-BE49-F238E27FC236}">
                <a16:creationId xmlns:a16="http://schemas.microsoft.com/office/drawing/2014/main" id="{9CF11570-97B9-7640-B4C7-5CA4C0CE7B3C}"/>
              </a:ext>
            </a:extLst>
          </p:cNvPr>
          <p:cNvSpPr txBox="1">
            <a:spLocks noChangeArrowheads="1"/>
          </p:cNvSpPr>
          <p:nvPr/>
        </p:nvSpPr>
        <p:spPr bwMode="auto">
          <a:xfrm>
            <a:off x="323850" y="1357313"/>
            <a:ext cx="84248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Uma </a:t>
            </a:r>
            <a:r>
              <a:rPr lang="en-US" altLang="en-US" dirty="0" err="1"/>
              <a:t>rede</a:t>
            </a:r>
            <a:r>
              <a:rPr lang="en-US" altLang="en-US" dirty="0"/>
              <a:t> LSTM (Long Short-Term Memory) </a:t>
            </a:r>
            <a:r>
              <a:rPr lang="en-US" altLang="en-US" dirty="0" err="1"/>
              <a:t>é</a:t>
            </a:r>
            <a:r>
              <a:rPr lang="en-US" altLang="en-US" dirty="0"/>
              <a:t> um </a:t>
            </a:r>
            <a:r>
              <a:rPr lang="en-US" altLang="en-US" dirty="0" err="1"/>
              <a:t>tipo</a:t>
            </a:r>
            <a:r>
              <a:rPr lang="en-US" altLang="en-US" dirty="0"/>
              <a:t> particular de </a:t>
            </a:r>
            <a:r>
              <a:rPr lang="en-US" altLang="en-US" dirty="0" err="1"/>
              <a:t>rede</a:t>
            </a:r>
            <a:r>
              <a:rPr lang="en-US" altLang="en-US" dirty="0"/>
              <a:t> </a:t>
            </a:r>
            <a:r>
              <a:rPr lang="en-US" altLang="en-US" dirty="0" err="1"/>
              <a:t>recorrente</a:t>
            </a:r>
            <a:r>
              <a:rPr lang="en-US" altLang="en-US" dirty="0"/>
              <a:t> que </a:t>
            </a:r>
            <a:r>
              <a:rPr lang="en-US" altLang="en-US" dirty="0" err="1"/>
              <a:t>funciona</a:t>
            </a:r>
            <a:r>
              <a:rPr lang="en-US" altLang="en-US" dirty="0"/>
              <a:t> um </a:t>
            </a:r>
            <a:r>
              <a:rPr lang="en-US" altLang="en-US" dirty="0" err="1"/>
              <a:t>pouco</a:t>
            </a:r>
            <a:r>
              <a:rPr lang="en-US" altLang="en-US" dirty="0"/>
              <a:t> </a:t>
            </a:r>
            <a:r>
              <a:rPr lang="en-US" altLang="en-US" dirty="0" err="1"/>
              <a:t>melhor</a:t>
            </a:r>
            <a:r>
              <a:rPr lang="en-US" altLang="en-US" dirty="0"/>
              <a:t> </a:t>
            </a:r>
            <a:r>
              <a:rPr lang="en-US" altLang="en-US" dirty="0" err="1"/>
              <a:t>na</a:t>
            </a:r>
            <a:r>
              <a:rPr lang="en-US" altLang="en-US" dirty="0"/>
              <a:t> </a:t>
            </a:r>
            <a:r>
              <a:rPr lang="en-US" altLang="en-US" dirty="0" err="1"/>
              <a:t>prática</a:t>
            </a:r>
            <a:r>
              <a:rPr lang="en-US" altLang="en-US" dirty="0"/>
              <a:t>, </a:t>
            </a:r>
            <a:r>
              <a:rPr lang="en-US" altLang="en-US" dirty="0" err="1"/>
              <a:t>devido</a:t>
            </a:r>
            <a:r>
              <a:rPr lang="en-US" altLang="en-US" dirty="0"/>
              <a:t> </a:t>
            </a:r>
            <a:r>
              <a:rPr lang="en-US" altLang="en-US" dirty="0" err="1"/>
              <a:t>à</a:t>
            </a:r>
            <a:r>
              <a:rPr lang="en-US" altLang="en-US" dirty="0"/>
              <a:t> </a:t>
            </a:r>
            <a:r>
              <a:rPr lang="en-US" altLang="en-US" dirty="0" err="1"/>
              <a:t>sua</a:t>
            </a:r>
            <a:r>
              <a:rPr lang="en-US" altLang="en-US" dirty="0"/>
              <a:t> </a:t>
            </a:r>
            <a:r>
              <a:rPr lang="en-US" altLang="en-US" dirty="0" err="1"/>
              <a:t>equação</a:t>
            </a:r>
            <a:r>
              <a:rPr lang="en-US" altLang="en-US" dirty="0"/>
              <a:t> de </a:t>
            </a:r>
            <a:r>
              <a:rPr lang="en-US" altLang="en-US" dirty="0" err="1"/>
              <a:t>atualização</a:t>
            </a:r>
            <a:r>
              <a:rPr lang="en-US" altLang="en-US" dirty="0"/>
              <a:t> </a:t>
            </a:r>
            <a:r>
              <a:rPr lang="en-US" altLang="en-US" dirty="0" err="1"/>
              <a:t>mais</a:t>
            </a:r>
            <a:r>
              <a:rPr lang="en-US" altLang="en-US" dirty="0"/>
              <a:t> </a:t>
            </a:r>
            <a:r>
              <a:rPr lang="en-US" altLang="en-US" dirty="0" err="1"/>
              <a:t>poderosa</a:t>
            </a:r>
            <a:r>
              <a:rPr lang="en-US" altLang="en-US" dirty="0"/>
              <a:t> e a </a:t>
            </a:r>
            <a:r>
              <a:rPr lang="en-US" altLang="en-US" dirty="0" err="1"/>
              <a:t>algumas</a:t>
            </a:r>
            <a:r>
              <a:rPr lang="en-US" altLang="en-US" dirty="0"/>
              <a:t> </a:t>
            </a:r>
            <a:r>
              <a:rPr lang="en-US" altLang="en-US" dirty="0" err="1"/>
              <a:t>dinâmicas</a:t>
            </a:r>
            <a:r>
              <a:rPr lang="en-US" altLang="en-US" dirty="0"/>
              <a:t> de </a:t>
            </a:r>
            <a:r>
              <a:rPr lang="en-US" altLang="en-US" dirty="0" err="1"/>
              <a:t>propagação</a:t>
            </a:r>
            <a:r>
              <a:rPr lang="en-US" altLang="en-US" dirty="0"/>
              <a:t> </a:t>
            </a:r>
            <a:r>
              <a:rPr lang="en-US" altLang="en-US" dirty="0" err="1"/>
              <a:t>retrógradas</a:t>
            </a:r>
            <a:r>
              <a:rPr lang="en-US" altLang="en-US" dirty="0"/>
              <a:t>.</a:t>
            </a:r>
          </a:p>
        </p:txBody>
      </p:sp>
    </p:spTree>
    <p:extLst>
      <p:ext uri="{BB962C8B-B14F-4D97-AF65-F5344CB8AC3E}">
        <p14:creationId xmlns:p14="http://schemas.microsoft.com/office/powerpoint/2010/main" val="88054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ítulo 1">
            <a:extLst>
              <a:ext uri="{FF2B5EF4-FFF2-40B4-BE49-F238E27FC236}">
                <a16:creationId xmlns:a16="http://schemas.microsoft.com/office/drawing/2014/main" id="{8F19926C-8954-6F45-A1D1-091EBC9DB895}"/>
              </a:ext>
            </a:extLst>
          </p:cNvPr>
          <p:cNvSpPr>
            <a:spLocks noGrp="1"/>
          </p:cNvSpPr>
          <p:nvPr>
            <p:ph type="ctrTitle"/>
          </p:nvPr>
        </p:nvSpPr>
        <p:spPr>
          <a:xfrm>
            <a:off x="0" y="0"/>
            <a:ext cx="9144000" cy="127069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CNN + RNN – Gerador de Legenda</a:t>
            </a:r>
            <a:endParaRPr lang="en-US" altLang="en-US" sz="3600" b="1" dirty="0">
              <a:latin typeface="Arial" pitchFamily="34" charset="0"/>
              <a:cs typeface="Arial" pitchFamily="34" charset="0"/>
            </a:endParaRPr>
          </a:p>
        </p:txBody>
      </p:sp>
      <p:pic>
        <p:nvPicPr>
          <p:cNvPr id="47106" name="Picture 3">
            <a:extLst>
              <a:ext uri="{FF2B5EF4-FFF2-40B4-BE49-F238E27FC236}">
                <a16:creationId xmlns:a16="http://schemas.microsoft.com/office/drawing/2014/main" id="{509D31DA-28BE-764E-A87F-DE06ECADB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7364"/>
            <a:ext cx="9070975" cy="414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6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DF09-E6AC-4D74-9C3A-CD957993D260}"/>
              </a:ext>
            </a:extLst>
          </p:cNvPr>
          <p:cNvSpPr>
            <a:spLocks noGrp="1"/>
          </p:cNvSpPr>
          <p:nvPr>
            <p:ph type="title"/>
          </p:nvPr>
        </p:nvSpPr>
        <p:spPr>
          <a:xfrm>
            <a:off x="0" y="0"/>
            <a:ext cx="9144000" cy="857232"/>
          </a:xfrm>
        </p:spPr>
        <p:txBody>
          <a:bodyPr/>
          <a:lstStyle/>
          <a:p>
            <a:r>
              <a:rPr lang="pt-BR" dirty="0" err="1">
                <a:latin typeface="Arial" pitchFamily="34" charset="0"/>
                <a:cs typeface="Arial" pitchFamily="34" charset="0"/>
              </a:rPr>
              <a:t>About</a:t>
            </a:r>
            <a:r>
              <a:rPr lang="pt-BR" dirty="0">
                <a:latin typeface="Arial" pitchFamily="34" charset="0"/>
                <a:cs typeface="Arial" pitchFamily="34" charset="0"/>
              </a:rPr>
              <a:t> Me</a:t>
            </a:r>
          </a:p>
        </p:txBody>
      </p:sp>
      <p:pic>
        <p:nvPicPr>
          <p:cNvPr id="7" name="Imagem 6">
            <a:extLst>
              <a:ext uri="{FF2B5EF4-FFF2-40B4-BE49-F238E27FC236}">
                <a16:creationId xmlns:a16="http://schemas.microsoft.com/office/drawing/2014/main" id="{DD20A26F-A8E2-4800-A88A-1C469B9EED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6918" y="878655"/>
            <a:ext cx="3126219" cy="3126219"/>
          </a:xfrm>
          <a:prstGeom prst="rect">
            <a:avLst/>
          </a:prstGeom>
        </p:spPr>
      </p:pic>
      <p:pic>
        <p:nvPicPr>
          <p:cNvPr id="9" name="Imagem 8">
            <a:extLst>
              <a:ext uri="{FF2B5EF4-FFF2-40B4-BE49-F238E27FC236}">
                <a16:creationId xmlns:a16="http://schemas.microsoft.com/office/drawing/2014/main" id="{C08301DD-E4E5-4A51-AF68-120407B56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8926" y="3786190"/>
            <a:ext cx="3244211" cy="2404656"/>
          </a:xfrm>
          <a:prstGeom prst="rect">
            <a:avLst/>
          </a:prstGeom>
        </p:spPr>
      </p:pic>
      <p:pic>
        <p:nvPicPr>
          <p:cNvPr id="11" name="Imagem 10">
            <a:extLst>
              <a:ext uri="{FF2B5EF4-FFF2-40B4-BE49-F238E27FC236}">
                <a16:creationId xmlns:a16="http://schemas.microsoft.com/office/drawing/2014/main" id="{B5E50978-287F-4C93-BB6B-EEBDF47F06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3137" y="3765778"/>
            <a:ext cx="2426365" cy="2425068"/>
          </a:xfrm>
          <a:prstGeom prst="rect">
            <a:avLst/>
          </a:prstGeom>
        </p:spPr>
      </p:pic>
      <p:pic>
        <p:nvPicPr>
          <p:cNvPr id="13" name="Imagem 12">
            <a:extLst>
              <a:ext uri="{FF2B5EF4-FFF2-40B4-BE49-F238E27FC236}">
                <a16:creationId xmlns:a16="http://schemas.microsoft.com/office/drawing/2014/main" id="{B01DF7CB-EC00-4F08-B253-65286B4137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2519" y="893818"/>
            <a:ext cx="2656984" cy="2892371"/>
          </a:xfrm>
          <a:prstGeom prst="rect">
            <a:avLst/>
          </a:prstGeom>
        </p:spPr>
      </p:pic>
      <p:pic>
        <p:nvPicPr>
          <p:cNvPr id="18" name="Picture 17">
            <a:extLst>
              <a:ext uri="{FF2B5EF4-FFF2-40B4-BE49-F238E27FC236}">
                <a16:creationId xmlns:a16="http://schemas.microsoft.com/office/drawing/2014/main" id="{15BD7D94-8FAF-0049-9FC8-A47E3A0B8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319" y="857232"/>
            <a:ext cx="2894534" cy="3795904"/>
          </a:xfrm>
          <a:prstGeom prst="rect">
            <a:avLst/>
          </a:prstGeom>
        </p:spPr>
      </p:pic>
      <p:pic>
        <p:nvPicPr>
          <p:cNvPr id="22" name="Picture 21">
            <a:extLst>
              <a:ext uri="{FF2B5EF4-FFF2-40B4-BE49-F238E27FC236}">
                <a16:creationId xmlns:a16="http://schemas.microsoft.com/office/drawing/2014/main" id="{871A64AC-06F4-BD4B-854A-03A02F274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319" y="4365104"/>
            <a:ext cx="3131360" cy="1825742"/>
          </a:xfrm>
          <a:prstGeom prst="rect">
            <a:avLst/>
          </a:prstGeom>
        </p:spPr>
      </p:pic>
    </p:spTree>
    <p:extLst>
      <p:ext uri="{BB962C8B-B14F-4D97-AF65-F5344CB8AC3E}">
        <p14:creationId xmlns:p14="http://schemas.microsoft.com/office/powerpoint/2010/main" val="246540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29E799BF-DD41-AE4B-9A56-CE2C4D53EF61}"/>
              </a:ext>
            </a:extLst>
          </p:cNvPr>
          <p:cNvSpPr>
            <a:spLocks noGrp="1"/>
          </p:cNvSpPr>
          <p:nvPr>
            <p:ph type="ctrTitle"/>
          </p:nvPr>
        </p:nvSpPr>
        <p:spPr>
          <a:xfrm>
            <a:off x="539552" y="260649"/>
            <a:ext cx="8136904" cy="658688"/>
          </a:xfrm>
        </p:spPr>
        <p:txBody>
          <a:bodyPr/>
          <a:lstStyle/>
          <a:p>
            <a:pPr algn="ctr"/>
            <a:r>
              <a:rPr lang="pt-BR" altLang="en-US" dirty="0" err="1"/>
              <a:t>Deep</a:t>
            </a:r>
            <a:r>
              <a:rPr lang="pt-BR" altLang="en-US" dirty="0"/>
              <a:t> Learning - </a:t>
            </a:r>
            <a:r>
              <a:rPr lang="pt-BR" altLang="en-US" dirty="0" err="1"/>
              <a:t>Embeddings</a:t>
            </a:r>
            <a:endParaRPr lang="en-US" altLang="en-US" dirty="0"/>
          </a:p>
        </p:txBody>
      </p:sp>
      <p:pic>
        <p:nvPicPr>
          <p:cNvPr id="48130" name="Picture 2">
            <a:extLst>
              <a:ext uri="{FF2B5EF4-FFF2-40B4-BE49-F238E27FC236}">
                <a16:creationId xmlns:a16="http://schemas.microsoft.com/office/drawing/2014/main" id="{52C07564-5A2E-7B46-8601-24A104DAB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108798"/>
            <a:ext cx="4105039" cy="32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4">
            <a:extLst>
              <a:ext uri="{FF2B5EF4-FFF2-40B4-BE49-F238E27FC236}">
                <a16:creationId xmlns:a16="http://schemas.microsoft.com/office/drawing/2014/main" id="{738CA2E3-2996-8347-BAE7-CCCF34923D35}"/>
              </a:ext>
            </a:extLst>
          </p:cNvPr>
          <p:cNvSpPr txBox="1">
            <a:spLocks noChangeArrowheads="1"/>
          </p:cNvSpPr>
          <p:nvPr/>
        </p:nvSpPr>
        <p:spPr bwMode="auto">
          <a:xfrm>
            <a:off x="1357290" y="3429000"/>
            <a:ext cx="1512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Fotografia</a:t>
            </a:r>
            <a:endParaRPr lang="en-US" altLang="en-US" b="1" dirty="0"/>
          </a:p>
        </p:txBody>
      </p:sp>
      <p:sp>
        <p:nvSpPr>
          <p:cNvPr id="48132" name="TextBox 6">
            <a:extLst>
              <a:ext uri="{FF2B5EF4-FFF2-40B4-BE49-F238E27FC236}">
                <a16:creationId xmlns:a16="http://schemas.microsoft.com/office/drawing/2014/main" id="{6338C056-B784-9E42-A344-EF3639CDFC1F}"/>
              </a:ext>
            </a:extLst>
          </p:cNvPr>
          <p:cNvSpPr txBox="1">
            <a:spLocks noChangeArrowheads="1"/>
          </p:cNvSpPr>
          <p:nvPr/>
        </p:nvSpPr>
        <p:spPr bwMode="auto">
          <a:xfrm>
            <a:off x="2699792" y="4399480"/>
            <a:ext cx="1376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Boto</a:t>
            </a:r>
            <a:r>
              <a:rPr lang="en-US" altLang="en-US" b="1" dirty="0"/>
              <a:t> </a:t>
            </a:r>
            <a:r>
              <a:rPr lang="en-US" altLang="en-US" b="1" dirty="0" err="1"/>
              <a:t>Cor</a:t>
            </a:r>
            <a:r>
              <a:rPr lang="en-US" altLang="en-US" b="1" dirty="0"/>
              <a:t> de Rosa</a:t>
            </a:r>
          </a:p>
        </p:txBody>
      </p:sp>
      <p:sp>
        <p:nvSpPr>
          <p:cNvPr id="48133" name="TextBox 7">
            <a:extLst>
              <a:ext uri="{FF2B5EF4-FFF2-40B4-BE49-F238E27FC236}">
                <a16:creationId xmlns:a16="http://schemas.microsoft.com/office/drawing/2014/main" id="{016D926B-423E-3F4B-99FF-6BE0AE90427C}"/>
              </a:ext>
            </a:extLst>
          </p:cNvPr>
          <p:cNvSpPr txBox="1">
            <a:spLocks noChangeArrowheads="1"/>
          </p:cNvSpPr>
          <p:nvPr/>
        </p:nvSpPr>
        <p:spPr bwMode="auto">
          <a:xfrm>
            <a:off x="5220072" y="4399480"/>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Golfinho</a:t>
            </a:r>
            <a:endParaRPr lang="en-US" altLang="en-US" b="1" dirty="0"/>
          </a:p>
        </p:txBody>
      </p:sp>
      <p:sp>
        <p:nvSpPr>
          <p:cNvPr id="48134" name="TextBox 8">
            <a:extLst>
              <a:ext uri="{FF2B5EF4-FFF2-40B4-BE49-F238E27FC236}">
                <a16:creationId xmlns:a16="http://schemas.microsoft.com/office/drawing/2014/main" id="{B4FB4EB0-17FC-0F46-88AC-34FF9CD397B6}"/>
              </a:ext>
            </a:extLst>
          </p:cNvPr>
          <p:cNvSpPr txBox="1">
            <a:spLocks noChangeArrowheads="1"/>
          </p:cNvSpPr>
          <p:nvPr/>
        </p:nvSpPr>
        <p:spPr bwMode="auto">
          <a:xfrm>
            <a:off x="6000760" y="3857628"/>
            <a:ext cx="121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Seaworld</a:t>
            </a:r>
            <a:endParaRPr lang="en-US" altLang="en-US" b="1" dirty="0"/>
          </a:p>
        </p:txBody>
      </p:sp>
      <p:sp>
        <p:nvSpPr>
          <p:cNvPr id="48135" name="TextBox 9">
            <a:extLst>
              <a:ext uri="{FF2B5EF4-FFF2-40B4-BE49-F238E27FC236}">
                <a16:creationId xmlns:a16="http://schemas.microsoft.com/office/drawing/2014/main" id="{2CAA7A4B-418E-D04C-B653-F65E97B5125C}"/>
              </a:ext>
            </a:extLst>
          </p:cNvPr>
          <p:cNvSpPr txBox="1">
            <a:spLocks noChangeArrowheads="1"/>
          </p:cNvSpPr>
          <p:nvPr/>
        </p:nvSpPr>
        <p:spPr bwMode="auto">
          <a:xfrm>
            <a:off x="6500826" y="1785926"/>
            <a:ext cx="136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t>São Paulo</a:t>
            </a:r>
          </a:p>
        </p:txBody>
      </p:sp>
      <p:sp>
        <p:nvSpPr>
          <p:cNvPr id="2" name="Rectangle 1">
            <a:extLst>
              <a:ext uri="{FF2B5EF4-FFF2-40B4-BE49-F238E27FC236}">
                <a16:creationId xmlns:a16="http://schemas.microsoft.com/office/drawing/2014/main" id="{73DE654B-48F4-6945-BCCA-CD3D01144E99}"/>
              </a:ext>
            </a:extLst>
          </p:cNvPr>
          <p:cNvSpPr/>
          <p:nvPr/>
        </p:nvSpPr>
        <p:spPr>
          <a:xfrm>
            <a:off x="36004" y="5635432"/>
            <a:ext cx="9144000" cy="1200329"/>
          </a:xfrm>
          <a:prstGeom prst="rect">
            <a:avLst/>
          </a:prstGeom>
        </p:spPr>
        <p:txBody>
          <a:bodyPr wrap="square">
            <a:spAutoFit/>
          </a:bodyPr>
          <a:lstStyle/>
          <a:p>
            <a:pPr marL="171450" indent="-171450">
              <a:buFontTx/>
              <a:buChar char="-"/>
            </a:pPr>
            <a:r>
              <a:rPr lang="en-US" altLang="en-US" dirty="0"/>
              <a:t>Embeddings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em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em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p:txBody>
      </p:sp>
    </p:spTree>
    <p:extLst>
      <p:ext uri="{BB962C8B-B14F-4D97-AF65-F5344CB8AC3E}">
        <p14:creationId xmlns:p14="http://schemas.microsoft.com/office/powerpoint/2010/main" val="2474320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899CD919-D6CF-9F43-BC25-04ACE73B9319}"/>
              </a:ext>
            </a:extLst>
          </p:cNvPr>
          <p:cNvSpPr>
            <a:spLocks noGrp="1"/>
          </p:cNvSpPr>
          <p:nvPr>
            <p:ph type="ctrTitle"/>
          </p:nvPr>
        </p:nvSpPr>
        <p:spPr>
          <a:xfrm>
            <a:off x="1000100" y="642918"/>
            <a:ext cx="737183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para Ciência de Dados – Requerimentos</a:t>
            </a:r>
            <a:endParaRPr lang="en-US" altLang="en-US" sz="3600" b="1" dirty="0">
              <a:latin typeface="Arial" pitchFamily="34" charset="0"/>
              <a:cs typeface="Arial" pitchFamily="34" charset="0"/>
            </a:endParaRPr>
          </a:p>
        </p:txBody>
      </p:sp>
      <p:pic>
        <p:nvPicPr>
          <p:cNvPr id="54274" name="Picture 2">
            <a:extLst>
              <a:ext uri="{FF2B5EF4-FFF2-40B4-BE49-F238E27FC236}">
                <a16:creationId xmlns:a16="http://schemas.microsoft.com/office/drawing/2014/main" id="{BE33DC5D-1C3F-164F-8FBA-956FE1156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463800"/>
            <a:ext cx="1308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a:extLst>
              <a:ext uri="{FF2B5EF4-FFF2-40B4-BE49-F238E27FC236}">
                <a16:creationId xmlns:a16="http://schemas.microsoft.com/office/drawing/2014/main" id="{141C43C8-40C8-2245-90C1-879CB8125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58850"/>
            <a:ext cx="12954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0">
            <a:extLst>
              <a:ext uri="{FF2B5EF4-FFF2-40B4-BE49-F238E27FC236}">
                <a16:creationId xmlns:a16="http://schemas.microsoft.com/office/drawing/2014/main" id="{F15A7BEA-86F9-D748-A2CE-7D359744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5510213"/>
            <a:ext cx="1295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12">
            <a:extLst>
              <a:ext uri="{FF2B5EF4-FFF2-40B4-BE49-F238E27FC236}">
                <a16:creationId xmlns:a16="http://schemas.microsoft.com/office/drawing/2014/main" id="{8E8C1B5C-F197-9145-A0CD-372FE2FC46CA}"/>
              </a:ext>
            </a:extLst>
          </p:cNvPr>
          <p:cNvSpPr txBox="1">
            <a:spLocks noChangeArrowheads="1"/>
          </p:cNvSpPr>
          <p:nvPr/>
        </p:nvSpPr>
        <p:spPr bwMode="auto">
          <a:xfrm>
            <a:off x="1763713" y="1350963"/>
            <a:ext cx="6718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Grande </a:t>
            </a:r>
            <a:r>
              <a:rPr lang="en-US" altLang="en-US" sz="2800" i="1"/>
              <a:t>dataset</a:t>
            </a:r>
            <a:r>
              <a:rPr lang="en-US" altLang="en-US" sz="2800"/>
              <a:t> com </a:t>
            </a:r>
            <a:r>
              <a:rPr lang="en-US" altLang="en-US" sz="2800" b="1"/>
              <a:t>boa qualidade;</a:t>
            </a:r>
          </a:p>
        </p:txBody>
      </p:sp>
      <p:sp>
        <p:nvSpPr>
          <p:cNvPr id="54278" name="TextBox 14">
            <a:extLst>
              <a:ext uri="{FF2B5EF4-FFF2-40B4-BE49-F238E27FC236}">
                <a16:creationId xmlns:a16="http://schemas.microsoft.com/office/drawing/2014/main" id="{4E5E2085-16A9-F34B-BEC5-94F21C75C8CF}"/>
              </a:ext>
            </a:extLst>
          </p:cNvPr>
          <p:cNvSpPr txBox="1">
            <a:spLocks noChangeArrowheads="1"/>
          </p:cNvSpPr>
          <p:nvPr/>
        </p:nvSpPr>
        <p:spPr bwMode="auto">
          <a:xfrm>
            <a:off x="1763713" y="2654300"/>
            <a:ext cx="6718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Objetivos mensuráveis e descritíveis (para definição do custo);</a:t>
            </a:r>
            <a:endParaRPr lang="en-US" altLang="en-US" sz="2800" b="1"/>
          </a:p>
        </p:txBody>
      </p:sp>
      <p:sp>
        <p:nvSpPr>
          <p:cNvPr id="54279" name="TextBox 15">
            <a:extLst>
              <a:ext uri="{FF2B5EF4-FFF2-40B4-BE49-F238E27FC236}">
                <a16:creationId xmlns:a16="http://schemas.microsoft.com/office/drawing/2014/main" id="{910C2087-0023-AC4D-90C1-7810A1B6BC09}"/>
              </a:ext>
            </a:extLst>
          </p:cNvPr>
          <p:cNvSpPr txBox="1">
            <a:spLocks noChangeArrowheads="1"/>
          </p:cNvSpPr>
          <p:nvPr/>
        </p:nvSpPr>
        <p:spPr bwMode="auto">
          <a:xfrm>
            <a:off x="1763713" y="4176713"/>
            <a:ext cx="6718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t>Poder computacional </a:t>
            </a:r>
            <a:r>
              <a:rPr lang="en-US" altLang="en-US" sz="2800"/>
              <a:t>(Ex: instâncias de GPUs);</a:t>
            </a:r>
          </a:p>
        </p:txBody>
      </p:sp>
      <p:pic>
        <p:nvPicPr>
          <p:cNvPr id="54280" name="Picture 16">
            <a:extLst>
              <a:ext uri="{FF2B5EF4-FFF2-40B4-BE49-F238E27FC236}">
                <a16:creationId xmlns:a16="http://schemas.microsoft.com/office/drawing/2014/main" id="{A55C36F3-F735-824B-B8E9-1E25D3687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995738"/>
            <a:ext cx="12954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Box 18">
            <a:extLst>
              <a:ext uri="{FF2B5EF4-FFF2-40B4-BE49-F238E27FC236}">
                <a16:creationId xmlns:a16="http://schemas.microsoft.com/office/drawing/2014/main" id="{AFB3E06B-56B7-F24B-8D31-6248C23B91A8}"/>
              </a:ext>
            </a:extLst>
          </p:cNvPr>
          <p:cNvSpPr txBox="1">
            <a:spLocks noChangeArrowheads="1"/>
          </p:cNvSpPr>
          <p:nvPr/>
        </p:nvSpPr>
        <p:spPr bwMode="auto">
          <a:xfrm>
            <a:off x="1763713" y="5700713"/>
            <a:ext cx="6718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err="1"/>
              <a:t>Excede</a:t>
            </a:r>
            <a:r>
              <a:rPr lang="en-US" altLang="en-US" dirty="0"/>
              <a:t> em </a:t>
            </a:r>
            <a:r>
              <a:rPr lang="en-US" altLang="en-US" dirty="0" err="1"/>
              <a:t>tarefas</a:t>
            </a:r>
            <a:r>
              <a:rPr lang="en-US" altLang="en-US" dirty="0"/>
              <a:t> </a:t>
            </a:r>
            <a:r>
              <a:rPr lang="en-US" altLang="en-US" dirty="0" err="1"/>
              <a:t>onde</a:t>
            </a:r>
            <a:r>
              <a:rPr lang="en-US" altLang="en-US" dirty="0"/>
              <a:t> a </a:t>
            </a:r>
            <a:r>
              <a:rPr lang="en-US" altLang="en-US" dirty="0" err="1"/>
              <a:t>unidade</a:t>
            </a:r>
            <a:r>
              <a:rPr lang="en-US" altLang="en-US" dirty="0"/>
              <a:t> </a:t>
            </a:r>
            <a:r>
              <a:rPr lang="en-US" altLang="en-US" dirty="0" err="1"/>
              <a:t>básica</a:t>
            </a:r>
            <a:r>
              <a:rPr lang="en-US" altLang="en-US" dirty="0"/>
              <a:t> (pixel, </a:t>
            </a:r>
            <a:r>
              <a:rPr lang="en-US" altLang="en-US" dirty="0" err="1"/>
              <a:t>palavra</a:t>
            </a:r>
            <a:r>
              <a:rPr lang="en-US" altLang="en-US" dirty="0"/>
              <a:t>) </a:t>
            </a:r>
            <a:r>
              <a:rPr lang="en-US" altLang="en-US" dirty="0" err="1"/>
              <a:t>tem</a:t>
            </a:r>
            <a:r>
              <a:rPr lang="en-US" altLang="en-US" dirty="0"/>
              <a:t> </a:t>
            </a:r>
            <a:r>
              <a:rPr lang="en-US" altLang="en-US" dirty="0" err="1"/>
              <a:t>muito</a:t>
            </a:r>
            <a:r>
              <a:rPr lang="en-US" altLang="en-US" dirty="0"/>
              <a:t> </a:t>
            </a:r>
            <a:r>
              <a:rPr lang="en-US" altLang="en-US" dirty="0" err="1"/>
              <a:t>pouco</a:t>
            </a:r>
            <a:r>
              <a:rPr lang="en-US" altLang="en-US" dirty="0"/>
              <a:t> </a:t>
            </a:r>
            <a:r>
              <a:rPr lang="en-US" altLang="en-US" dirty="0" err="1"/>
              <a:t>significado</a:t>
            </a:r>
            <a:r>
              <a:rPr lang="en-US" altLang="en-US" dirty="0"/>
              <a:t> </a:t>
            </a:r>
            <a:r>
              <a:rPr lang="en-US" altLang="en-US" dirty="0" err="1"/>
              <a:t>por</a:t>
            </a:r>
            <a:r>
              <a:rPr lang="en-US" altLang="en-US" dirty="0"/>
              <a:t> </a:t>
            </a:r>
            <a:r>
              <a:rPr lang="en-US" altLang="en-US" dirty="0" err="1"/>
              <a:t>si</a:t>
            </a:r>
            <a:r>
              <a:rPr lang="en-US" altLang="en-US" dirty="0"/>
              <a:t> </a:t>
            </a:r>
            <a:r>
              <a:rPr lang="en-US" altLang="en-US" dirty="0" err="1"/>
              <a:t>mesma</a:t>
            </a:r>
            <a:r>
              <a:rPr lang="en-US" altLang="en-US" dirty="0"/>
              <a:t>, mas a </a:t>
            </a:r>
            <a:r>
              <a:rPr lang="en-US" altLang="en-US" dirty="0" err="1"/>
              <a:t>combinação</a:t>
            </a:r>
            <a:r>
              <a:rPr lang="en-US" altLang="en-US" dirty="0"/>
              <a:t> de </a:t>
            </a:r>
            <a:r>
              <a:rPr lang="en-US" altLang="en-US" dirty="0" err="1"/>
              <a:t>tais</a:t>
            </a:r>
            <a:r>
              <a:rPr lang="en-US" altLang="en-US" dirty="0"/>
              <a:t> </a:t>
            </a:r>
            <a:r>
              <a:rPr lang="en-US" altLang="en-US" dirty="0" err="1"/>
              <a:t>unidades</a:t>
            </a:r>
            <a:r>
              <a:rPr lang="en-US" altLang="en-US" dirty="0"/>
              <a:t> </a:t>
            </a:r>
            <a:r>
              <a:rPr lang="en-US" altLang="en-US" dirty="0" err="1"/>
              <a:t>tem</a:t>
            </a:r>
            <a:r>
              <a:rPr lang="en-US" altLang="en-US" dirty="0"/>
              <a:t> um </a:t>
            </a:r>
            <a:r>
              <a:rPr lang="en-US" altLang="en-US" dirty="0" err="1"/>
              <a:t>significado</a:t>
            </a:r>
            <a:r>
              <a:rPr lang="en-US" altLang="en-US" dirty="0"/>
              <a:t> </a:t>
            </a:r>
            <a:r>
              <a:rPr lang="en-US" altLang="en-US" dirty="0" err="1"/>
              <a:t>útil</a:t>
            </a:r>
            <a:r>
              <a:rPr lang="en-US" altLang="en-US" dirty="0"/>
              <a:t>.</a:t>
            </a:r>
          </a:p>
        </p:txBody>
      </p:sp>
    </p:spTree>
    <p:extLst>
      <p:ext uri="{BB962C8B-B14F-4D97-AF65-F5344CB8AC3E}">
        <p14:creationId xmlns:p14="http://schemas.microsoft.com/office/powerpoint/2010/main" val="3767260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668E5A39-F611-874D-8530-62E41994AE77}"/>
              </a:ext>
            </a:extLst>
          </p:cNvPr>
          <p:cNvSpPr>
            <a:spLocks noGrp="1"/>
          </p:cNvSpPr>
          <p:nvPr>
            <p:ph type="ctrTitle"/>
          </p:nvPr>
        </p:nvSpPr>
        <p:spPr>
          <a:xfrm>
            <a:off x="0" y="0"/>
            <a:ext cx="9144000" cy="693465"/>
          </a:xfrm>
        </p:spPr>
        <p:txBody>
          <a:bodyPr/>
          <a:lstStyle/>
          <a:p>
            <a:pPr algn="ctr"/>
            <a:r>
              <a:rPr lang="pt-BR" altLang="en-US" sz="3600" b="1" dirty="0">
                <a:latin typeface="Arial" pitchFamily="34" charset="0"/>
                <a:cs typeface="Arial" pitchFamily="34" charset="0"/>
              </a:rPr>
              <a:t>Ferramentais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56322" name="Picture 2">
            <a:extLst>
              <a:ext uri="{FF2B5EF4-FFF2-40B4-BE49-F238E27FC236}">
                <a16:creationId xmlns:a16="http://schemas.microsoft.com/office/drawing/2014/main" id="{76FC2153-FC05-DE41-A05B-7FD6C2433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63613"/>
            <a:ext cx="8678892"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4523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ítulo 1">
            <a:extLst>
              <a:ext uri="{FF2B5EF4-FFF2-40B4-BE49-F238E27FC236}">
                <a16:creationId xmlns:a16="http://schemas.microsoft.com/office/drawing/2014/main" id="{5AD26600-0171-7948-B9B6-7D0AA33AFB60}"/>
              </a:ext>
            </a:extLst>
          </p:cNvPr>
          <p:cNvSpPr>
            <a:spLocks noGrp="1"/>
          </p:cNvSpPr>
          <p:nvPr>
            <p:ph type="ctrTitle"/>
          </p:nvPr>
        </p:nvSpPr>
        <p:spPr>
          <a:xfrm>
            <a:off x="0" y="1"/>
            <a:ext cx="9144000" cy="642918"/>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Computa</a:t>
            </a:r>
            <a:r>
              <a:rPr lang="en-US" altLang="en-US" sz="3600" b="1" dirty="0" err="1">
                <a:latin typeface="Arial" pitchFamily="34" charset="0"/>
                <a:cs typeface="Arial" pitchFamily="34" charset="0"/>
              </a:rPr>
              <a:t>ção</a:t>
            </a:r>
            <a:r>
              <a:rPr lang="en-US" altLang="en-US" sz="3600" b="1" dirty="0">
                <a:latin typeface="Arial" pitchFamily="34" charset="0"/>
                <a:cs typeface="Arial" pitchFamily="34" charset="0"/>
              </a:rPr>
              <a:t> </a:t>
            </a:r>
            <a:r>
              <a:rPr lang="en-US" altLang="en-US" sz="3600" b="1" dirty="0" err="1">
                <a:latin typeface="Arial" pitchFamily="34" charset="0"/>
                <a:cs typeface="Arial" pitchFamily="34" charset="0"/>
              </a:rPr>
              <a:t>Quântica</a:t>
            </a:r>
            <a:endParaRPr lang="en-US" altLang="en-US" sz="3600" b="1" dirty="0">
              <a:latin typeface="Arial" pitchFamily="34" charset="0"/>
              <a:cs typeface="Arial" pitchFamily="34" charset="0"/>
            </a:endParaRPr>
          </a:p>
        </p:txBody>
      </p:sp>
      <p:pic>
        <p:nvPicPr>
          <p:cNvPr id="57346" name="Picture 3">
            <a:extLst>
              <a:ext uri="{FF2B5EF4-FFF2-40B4-BE49-F238E27FC236}">
                <a16:creationId xmlns:a16="http://schemas.microsoft.com/office/drawing/2014/main" id="{4F54DE47-7B4B-6D43-9C5A-67BC8A422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205038"/>
            <a:ext cx="338613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65E6F32-CE90-8A4D-80C9-F9CEE1907E8F}"/>
              </a:ext>
            </a:extLst>
          </p:cNvPr>
          <p:cNvSpPr/>
          <p:nvPr/>
        </p:nvSpPr>
        <p:spPr>
          <a:xfrm>
            <a:off x="4140200" y="58738"/>
            <a:ext cx="4679950" cy="6186487"/>
          </a:xfrm>
          <a:prstGeom prst="rect">
            <a:avLst/>
          </a:prstGeom>
        </p:spPr>
        <p:txBody>
          <a:bodyPr>
            <a:spAutoFit/>
          </a:bodyPr>
          <a:lstStyle/>
          <a:p>
            <a:pPr>
              <a:defRPr/>
            </a:pPr>
            <a:br>
              <a:rPr lang="en-US" dirty="0">
                <a:solidFill>
                  <a:srgbClr val="777777"/>
                </a:solidFill>
                <a:latin typeface="arial" panose="020B0604020202020204" pitchFamily="34" charset="0"/>
              </a:rPr>
            </a:br>
            <a:endParaRPr lang="en-US" dirty="0">
              <a:solidFill>
                <a:srgbClr val="777777"/>
              </a:solidFill>
              <a:latin typeface="arial" panose="020B0604020202020204" pitchFamily="34" charset="0"/>
            </a:endParaRPr>
          </a:p>
          <a:p>
            <a:pP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Laboratório</a:t>
            </a:r>
            <a:r>
              <a:rPr lang="en-US" dirty="0">
                <a:solidFill>
                  <a:srgbClr val="222222"/>
                </a:solidFill>
                <a:latin typeface="arial" panose="020B0604020202020204" pitchFamily="34" charset="0"/>
              </a:rPr>
              <a:t> de Inteligência Artificial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 </a:t>
            </a:r>
            <a:r>
              <a:rPr lang="en-US" dirty="0" err="1">
                <a:solidFill>
                  <a:srgbClr val="222222"/>
                </a:solidFill>
                <a:latin typeface="arial" panose="020B0604020202020204" pitchFamily="34" charset="0"/>
              </a:rPr>
              <a:t>iniciativa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conjunta</a:t>
            </a:r>
            <a:r>
              <a:rPr lang="en-US" dirty="0">
                <a:solidFill>
                  <a:srgbClr val="222222"/>
                </a:solidFill>
                <a:latin typeface="arial" panose="020B0604020202020204" pitchFamily="34" charset="0"/>
              </a:rPr>
              <a:t> da NASA e do Google para </a:t>
            </a:r>
            <a:r>
              <a:rPr lang="en-US" dirty="0" err="1">
                <a:solidFill>
                  <a:srgbClr val="222222"/>
                </a:solidFill>
                <a:latin typeface="arial" panose="020B0604020202020204" pitchFamily="34" charset="0"/>
              </a:rPr>
              <a:t>estudar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pode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promover</a:t>
            </a:r>
            <a:r>
              <a:rPr lang="en-US" dirty="0">
                <a:solidFill>
                  <a:srgbClr val="222222"/>
                </a:solidFill>
                <a:latin typeface="arial" panose="020B0604020202020204" pitchFamily="34" charset="0"/>
              </a:rPr>
              <a:t> o </a:t>
            </a:r>
            <a:r>
              <a:rPr lang="en-US" dirty="0" err="1">
                <a:solidFill>
                  <a:srgbClr val="222222"/>
                </a:solidFill>
                <a:latin typeface="arial" panose="020B0604020202020204" pitchFamily="34" charset="0"/>
              </a:rPr>
              <a:t>aprendizado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máquina</a:t>
            </a:r>
            <a:r>
              <a:rPr lang="en-US" dirty="0">
                <a:solidFill>
                  <a:srgbClr val="222222"/>
                </a:solidFill>
                <a:latin typeface="arial" panose="020B0604020202020204" pitchFamily="34" charset="0"/>
              </a:rPr>
              <a:t>. </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Computadores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lidam</a:t>
            </a:r>
            <a:r>
              <a:rPr lang="en-US" dirty="0">
                <a:solidFill>
                  <a:srgbClr val="222222"/>
                </a:solidFill>
                <a:latin typeface="arial" panose="020B0604020202020204" pitchFamily="34" charset="0"/>
              </a:rPr>
              <a:t> com o que </a:t>
            </a:r>
            <a:r>
              <a:rPr lang="en-US" dirty="0" err="1">
                <a:solidFill>
                  <a:srgbClr val="222222"/>
                </a:solidFill>
                <a:latin typeface="arial" panose="020B0604020202020204" pitchFamily="34" charset="0"/>
              </a:rPr>
              <a:t>são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chamados</a:t>
            </a:r>
            <a:r>
              <a:rPr lang="en-US" dirty="0">
                <a:solidFill>
                  <a:srgbClr val="222222"/>
                </a:solidFill>
                <a:latin typeface="arial" panose="020B0604020202020204" pitchFamily="34" charset="0"/>
              </a:rPr>
              <a:t> bits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qubits que </a:t>
            </a:r>
            <a:r>
              <a:rPr lang="en-US" dirty="0" err="1">
                <a:solidFill>
                  <a:srgbClr val="222222"/>
                </a:solidFill>
                <a:latin typeface="arial" panose="020B0604020202020204" pitchFamily="34" charset="0"/>
              </a:rPr>
              <a:t>podem</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facilmente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ter</a:t>
            </a:r>
            <a:r>
              <a:rPr lang="en-US" dirty="0">
                <a:solidFill>
                  <a:srgbClr val="222222"/>
                </a:solidFill>
                <a:latin typeface="arial" panose="020B0604020202020204" pitchFamily="34" charset="0"/>
              </a:rPr>
              <a:t> um valor de um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zero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qualquer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coisa</a:t>
            </a:r>
            <a:r>
              <a:rPr lang="en-US" dirty="0">
                <a:solidFill>
                  <a:srgbClr val="222222"/>
                </a:solidFill>
                <a:latin typeface="arial" panose="020B0604020202020204" pitchFamily="34" charset="0"/>
              </a:rPr>
              <a:t> entre </a:t>
            </a:r>
            <a:r>
              <a:rPr lang="en-US" dirty="0" err="1">
                <a:solidFill>
                  <a:srgbClr val="222222"/>
                </a:solidFill>
                <a:latin typeface="arial" panose="020B0604020202020204" pitchFamily="34" charset="0"/>
              </a:rPr>
              <a:t>eles</a:t>
            </a:r>
            <a:r>
              <a:rPr lang="en-US" dirty="0">
                <a:solidFill>
                  <a:srgbClr val="222222"/>
                </a:solidFill>
                <a:latin typeface="arial" panose="020B0604020202020204" pitchFamily="34" charset="0"/>
              </a:rPr>
              <a:t>.</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a:solidFill>
                  <a:srgbClr val="222222"/>
                </a:solidFill>
                <a:latin typeface="arial" panose="020B0604020202020204" pitchFamily="34" charset="0"/>
              </a:rPr>
              <a:t>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representa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paradigma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radical </a:t>
            </a:r>
            <a:r>
              <a:rPr lang="en-US" dirty="0" err="1">
                <a:solidFill>
                  <a:srgbClr val="222222"/>
                </a:solidFill>
                <a:latin typeface="arial" panose="020B0604020202020204" pitchFamily="34" charset="0"/>
              </a:rPr>
              <a:t>na</a:t>
            </a:r>
            <a:r>
              <a:rPr lang="en-US" dirty="0">
                <a:solidFill>
                  <a:srgbClr val="222222"/>
                </a:solidFill>
                <a:latin typeface="arial" panose="020B0604020202020204" pitchFamily="34" charset="0"/>
              </a:rPr>
              <a:t> forma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fazemos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e em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escala</a:t>
            </a:r>
            <a:r>
              <a:rPr lang="en-US" dirty="0">
                <a:solidFill>
                  <a:srgbClr val="222222"/>
                </a:solidFill>
                <a:latin typeface="arial" panose="020B0604020202020204" pitchFamily="34" charset="0"/>
              </a:rPr>
              <a:t> que tem um </a:t>
            </a:r>
            <a:r>
              <a:rPr lang="en-US" dirty="0" err="1">
                <a:solidFill>
                  <a:srgbClr val="222222"/>
                </a:solidFill>
                <a:latin typeface="arial" panose="020B0604020202020204" pitchFamily="34" charset="0"/>
              </a:rPr>
              <a:t>poder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inimaginável</a:t>
            </a:r>
            <a:r>
              <a:rPr lang="en-US" dirty="0">
                <a:solidFill>
                  <a:srgbClr val="222222"/>
                </a:solidFill>
                <a:latin typeface="arial" panose="020B0604020202020204" pitchFamily="34" charset="0"/>
              </a:rPr>
              <a:t> - </a:t>
            </a:r>
            <a:r>
              <a:rPr lang="en-US" b="1" dirty="0">
                <a:solidFill>
                  <a:srgbClr val="222222"/>
                </a:solidFill>
                <a:latin typeface="arial" panose="020B0604020202020204" pitchFamily="34" charset="0"/>
              </a:rPr>
              <a:t>Eric </a:t>
            </a:r>
            <a:r>
              <a:rPr lang="en-US" b="1" dirty="0" err="1">
                <a:solidFill>
                  <a:srgbClr val="222222"/>
                </a:solidFill>
                <a:latin typeface="arial" panose="020B0604020202020204" pitchFamily="34" charset="0"/>
              </a:rPr>
              <a:t>Ladizinsky</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(Co-</a:t>
            </a:r>
            <a:r>
              <a:rPr lang="en-US" dirty="0" err="1">
                <a:solidFill>
                  <a:srgbClr val="222222"/>
                </a:solidFill>
                <a:latin typeface="arial" panose="020B0604020202020204" pitchFamily="34" charset="0"/>
              </a:rPr>
              <a:t>fundador</a:t>
            </a:r>
            <a:r>
              <a:rPr lang="en-US" dirty="0">
                <a:solidFill>
                  <a:srgbClr val="222222"/>
                </a:solidFill>
                <a:latin typeface="arial" panose="020B0604020202020204" pitchFamily="34" charset="0"/>
              </a:rPr>
              <a:t> D-Wave)</a:t>
            </a:r>
            <a:endParaRPr lang="en-US" dirty="0">
              <a:solidFill>
                <a:srgbClr val="777777"/>
              </a:solidFill>
              <a:latin typeface="arial" panose="020B0604020202020204" pitchFamily="34" charset="0"/>
            </a:endParaRPr>
          </a:p>
        </p:txBody>
      </p:sp>
    </p:spTree>
    <p:extLst>
      <p:ext uri="{BB962C8B-B14F-4D97-AF65-F5344CB8AC3E}">
        <p14:creationId xmlns:p14="http://schemas.microsoft.com/office/powerpoint/2010/main" val="340784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DAC658C0-E5A7-8941-967C-17000D90B9BA}"/>
              </a:ext>
            </a:extLst>
          </p:cNvPr>
          <p:cNvSpPr>
            <a:spLocks noGrp="1"/>
          </p:cNvSpPr>
          <p:nvPr>
            <p:ph type="ctrTitle"/>
          </p:nvPr>
        </p:nvSpPr>
        <p:spPr>
          <a:xfrm>
            <a:off x="0" y="0"/>
            <a:ext cx="9144000" cy="714356"/>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Chips Cognitivos</a:t>
            </a:r>
            <a:endParaRPr lang="en-US" altLang="en-US" sz="3600" b="1" dirty="0">
              <a:latin typeface="Arial" pitchFamily="34" charset="0"/>
              <a:cs typeface="Arial" pitchFamily="34" charset="0"/>
            </a:endParaRPr>
          </a:p>
        </p:txBody>
      </p:sp>
      <p:pic>
        <p:nvPicPr>
          <p:cNvPr id="58370" name="Picture 3">
            <a:extLst>
              <a:ext uri="{FF2B5EF4-FFF2-40B4-BE49-F238E27FC236}">
                <a16:creationId xmlns:a16="http://schemas.microsoft.com/office/drawing/2014/main" id="{76893854-0132-CA40-90EF-8338920BE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08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pic>
        <p:nvPicPr>
          <p:cNvPr id="59394" name="Picture 2">
            <a:extLst>
              <a:ext uri="{FF2B5EF4-FFF2-40B4-BE49-F238E27FC236}">
                <a16:creationId xmlns:a16="http://schemas.microsoft.com/office/drawing/2014/main" id="{CE1FAA1A-6E7C-324A-B27A-1873B36B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5526088"/>
            <a:ext cx="11779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a:extLst>
              <a:ext uri="{FF2B5EF4-FFF2-40B4-BE49-F238E27FC236}">
                <a16:creationId xmlns:a16="http://schemas.microsoft.com/office/drawing/2014/main" id="{143C05B3-08DF-CA4F-AD40-76412887E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4108450"/>
            <a:ext cx="11779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a:extLst>
              <a:ext uri="{FF2B5EF4-FFF2-40B4-BE49-F238E27FC236}">
                <a16:creationId xmlns:a16="http://schemas.microsoft.com/office/drawing/2014/main" id="{F114166C-CA7E-4846-BE49-2A69A0128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2663825"/>
            <a:ext cx="1135062"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8">
            <a:extLst>
              <a:ext uri="{FF2B5EF4-FFF2-40B4-BE49-F238E27FC236}">
                <a16:creationId xmlns:a16="http://schemas.microsoft.com/office/drawing/2014/main" id="{4EBF2D6E-7E61-D04E-A834-16D2C5179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8" y="1293813"/>
            <a:ext cx="10858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10AE9DC-C205-D04B-8653-FDE7D0F66DE3}"/>
              </a:ext>
            </a:extLst>
          </p:cNvPr>
          <p:cNvSpPr/>
          <p:nvPr/>
        </p:nvSpPr>
        <p:spPr>
          <a:xfrm>
            <a:off x="1458913" y="1293813"/>
            <a:ext cx="7505700" cy="5354637"/>
          </a:xfrm>
          <a:prstGeom prst="rect">
            <a:avLst/>
          </a:prstGeom>
        </p:spPr>
        <p:txBody>
          <a:bodyPr>
            <a:spAutoFit/>
          </a:bodyPr>
          <a:lstStyle/>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Avanços</a:t>
            </a:r>
            <a:r>
              <a:rPr lang="en-US" dirty="0"/>
              <a:t> </a:t>
            </a:r>
            <a:r>
              <a:rPr lang="en-US" dirty="0" err="1"/>
              <a:t>significativos</a:t>
            </a:r>
            <a:r>
              <a:rPr lang="en-US" dirty="0"/>
              <a:t> em </a:t>
            </a:r>
            <a:r>
              <a:rPr lang="en-US" dirty="0" err="1"/>
              <a:t>reforço</a:t>
            </a:r>
            <a:r>
              <a:rPr lang="en-US" dirty="0"/>
              <a:t> </a:t>
            </a:r>
            <a:r>
              <a:rPr lang="en-US" dirty="0" err="1"/>
              <a:t>profundo</a:t>
            </a:r>
            <a:r>
              <a:rPr lang="en-US" dirty="0"/>
              <a:t> e </a:t>
            </a:r>
            <a:r>
              <a:rPr lang="en-US" dirty="0" err="1"/>
              <a:t>aprendizado</a:t>
            </a:r>
            <a:r>
              <a:rPr lang="en-US" dirty="0"/>
              <a:t> </a:t>
            </a:r>
            <a:r>
              <a:rPr lang="en-US" dirty="0" err="1"/>
              <a:t>não</a:t>
            </a:r>
            <a:r>
              <a:rPr lang="en-US" dirty="0"/>
              <a:t> </a:t>
            </a:r>
            <a:r>
              <a:rPr lang="en-US" dirty="0" err="1"/>
              <a:t>supervisionado</a:t>
            </a:r>
            <a:r>
              <a:rPr lang="en-US" dirty="0"/>
              <a:t>;</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r>
              <a:rPr lang="en-US" dirty="0" err="1"/>
              <a:t>Arquiteturas</a:t>
            </a:r>
            <a:r>
              <a:rPr lang="en-US" dirty="0"/>
              <a:t> </a:t>
            </a:r>
            <a:r>
              <a:rPr lang="en-US" dirty="0" err="1"/>
              <a:t>maiores</a:t>
            </a:r>
            <a:r>
              <a:rPr lang="en-US" dirty="0"/>
              <a:t> e </a:t>
            </a:r>
            <a:r>
              <a:rPr lang="en-US" dirty="0" err="1"/>
              <a:t>mais</a:t>
            </a:r>
            <a:r>
              <a:rPr lang="en-US" dirty="0"/>
              <a:t> </a:t>
            </a:r>
            <a:r>
              <a:rPr lang="en-US" dirty="0" err="1"/>
              <a:t>complexas</a:t>
            </a:r>
            <a:r>
              <a:rPr lang="en-US" dirty="0"/>
              <a:t> </a:t>
            </a:r>
            <a:r>
              <a:rPr lang="en-US" dirty="0" err="1"/>
              <a:t>baseadas</a:t>
            </a:r>
            <a:r>
              <a:rPr lang="en-US" dirty="0"/>
              <a:t> em </a:t>
            </a:r>
            <a:r>
              <a:rPr lang="en-US" dirty="0" err="1"/>
              <a:t>vários</a:t>
            </a:r>
            <a:r>
              <a:rPr lang="en-US" dirty="0"/>
              <a:t> </a:t>
            </a:r>
            <a:r>
              <a:rPr lang="en-US" dirty="0" err="1"/>
              <a:t>módulos</a:t>
            </a:r>
            <a:r>
              <a:rPr lang="en-US" dirty="0"/>
              <a:t> / </a:t>
            </a:r>
            <a:r>
              <a:rPr lang="en-US" dirty="0" err="1"/>
              <a:t>técnicas</a:t>
            </a:r>
            <a:r>
              <a:rPr lang="en-US" dirty="0"/>
              <a:t> </a:t>
            </a:r>
            <a:r>
              <a:rPr lang="en-US" dirty="0" err="1"/>
              <a:t>intercambiáveis</a:t>
            </a:r>
            <a:r>
              <a:rPr lang="en-US" dirty="0"/>
              <a:t>;</a:t>
            </a:r>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Modelos</a:t>
            </a:r>
            <a:r>
              <a:rPr lang="en-US" dirty="0"/>
              <a:t> </a:t>
            </a:r>
            <a:r>
              <a:rPr lang="en-US" dirty="0" err="1"/>
              <a:t>mais</a:t>
            </a:r>
            <a:r>
              <a:rPr lang="en-US" dirty="0"/>
              <a:t> </a:t>
            </a:r>
            <a:r>
              <a:rPr lang="en-US" dirty="0" err="1"/>
              <a:t>profundos</a:t>
            </a:r>
            <a:r>
              <a:rPr lang="en-US" dirty="0"/>
              <a:t> que </a:t>
            </a:r>
            <a:r>
              <a:rPr lang="en-US" dirty="0" err="1"/>
              <a:t>podem</a:t>
            </a:r>
            <a:r>
              <a:rPr lang="en-US" dirty="0"/>
              <a:t> </a:t>
            </a:r>
            <a:r>
              <a:rPr lang="en-US" dirty="0" err="1"/>
              <a:t>aprender</a:t>
            </a:r>
            <a:r>
              <a:rPr lang="en-US" dirty="0"/>
              <a:t> com </a:t>
            </a:r>
            <a:r>
              <a:rPr lang="en-US" dirty="0" err="1"/>
              <a:t>muito</a:t>
            </a:r>
            <a:r>
              <a:rPr lang="en-US" dirty="0"/>
              <a:t> </a:t>
            </a:r>
            <a:r>
              <a:rPr lang="en-US" dirty="0" err="1"/>
              <a:t>menos</a:t>
            </a:r>
            <a:r>
              <a:rPr lang="en-US" dirty="0"/>
              <a:t> </a:t>
            </a:r>
            <a:r>
              <a:rPr lang="en-US" dirty="0" err="1"/>
              <a:t>casos</a:t>
            </a:r>
            <a:r>
              <a:rPr lang="en-US" dirty="0"/>
              <a:t> de </a:t>
            </a:r>
            <a:r>
              <a:rPr lang="en-US" dirty="0" err="1"/>
              <a:t>treinamento</a:t>
            </a:r>
            <a:r>
              <a:rPr lang="en-US" dirty="0"/>
              <a:t>;</a:t>
            </a:r>
          </a:p>
          <a:p>
            <a:pPr marL="285750" indent="-285750">
              <a:buFont typeface="Arial" panose="020B0604020202020204" pitchFamily="34" charset="0"/>
              <a:buChar char="•"/>
              <a:defRPr/>
            </a:pPr>
            <a:endParaRPr lang="en-US" dirty="0"/>
          </a:p>
          <a:p>
            <a:pPr>
              <a:defRPr/>
            </a:pPr>
            <a:endParaRPr lang="en-US" dirty="0"/>
          </a:p>
          <a:p>
            <a:pPr>
              <a:defRPr/>
            </a:pPr>
            <a:endParaRPr lang="en-US" dirty="0"/>
          </a:p>
          <a:p>
            <a:pPr marL="285750" indent="-285750">
              <a:buFont typeface="Arial" panose="020B0604020202020204" pitchFamily="34" charset="0"/>
              <a:buChar char="•"/>
              <a:defRPr/>
            </a:pPr>
            <a:r>
              <a:rPr lang="en-US" dirty="0" err="1"/>
              <a:t>Problemas</a:t>
            </a:r>
            <a:r>
              <a:rPr lang="en-US" dirty="0"/>
              <a:t> </a:t>
            </a:r>
            <a:r>
              <a:rPr lang="en-US" dirty="0" err="1"/>
              <a:t>mais</a:t>
            </a:r>
            <a:r>
              <a:rPr lang="en-US" dirty="0"/>
              <a:t> </a:t>
            </a:r>
            <a:r>
              <a:rPr lang="en-US" dirty="0" err="1"/>
              <a:t>difíceis</a:t>
            </a:r>
            <a:r>
              <a:rPr lang="en-US" dirty="0"/>
              <a:t>, </a:t>
            </a:r>
            <a:r>
              <a:rPr lang="en-US" dirty="0" err="1"/>
              <a:t>como</a:t>
            </a:r>
            <a:r>
              <a:rPr lang="en-US" dirty="0"/>
              <a:t> o </a:t>
            </a:r>
            <a:r>
              <a:rPr lang="en-US" dirty="0" err="1"/>
              <a:t>entendimento</a:t>
            </a:r>
            <a:r>
              <a:rPr lang="en-US" dirty="0"/>
              <a:t> de </a:t>
            </a:r>
            <a:r>
              <a:rPr lang="en-US" dirty="0" err="1"/>
              <a:t>vídeo</a:t>
            </a:r>
            <a:r>
              <a:rPr lang="en-US" dirty="0"/>
              <a:t> e o </a:t>
            </a:r>
            <a:r>
              <a:rPr lang="en-US" dirty="0" err="1"/>
              <a:t>processamento</a:t>
            </a:r>
            <a:r>
              <a:rPr lang="en-US" dirty="0"/>
              <a:t> de </a:t>
            </a:r>
            <a:r>
              <a:rPr lang="en-US" dirty="0" err="1"/>
              <a:t>linguagem</a:t>
            </a:r>
            <a:r>
              <a:rPr lang="en-US" dirty="0"/>
              <a:t> natural, </a:t>
            </a:r>
            <a:r>
              <a:rPr lang="en-US" dirty="0" err="1"/>
              <a:t>serão</a:t>
            </a:r>
            <a:r>
              <a:rPr lang="en-US" dirty="0"/>
              <a:t> </a:t>
            </a:r>
            <a:r>
              <a:rPr lang="en-US" dirty="0" err="1"/>
              <a:t>abordados</a:t>
            </a:r>
            <a:r>
              <a:rPr lang="en-US" dirty="0"/>
              <a:t> com </a:t>
            </a:r>
            <a:r>
              <a:rPr lang="en-US" dirty="0" err="1"/>
              <a:t>sucesso</a:t>
            </a:r>
            <a:r>
              <a:rPr lang="en-US" dirty="0"/>
              <a:t> </a:t>
            </a:r>
            <a:r>
              <a:rPr lang="en-US" dirty="0" err="1"/>
              <a:t>por</a:t>
            </a:r>
            <a:r>
              <a:rPr lang="en-US" dirty="0"/>
              <a:t> </a:t>
            </a:r>
            <a:r>
              <a:rPr lang="en-US" dirty="0" err="1"/>
              <a:t>algoritmos</a:t>
            </a:r>
            <a:r>
              <a:rPr lang="en-US" dirty="0"/>
              <a:t> de </a:t>
            </a:r>
            <a:r>
              <a:rPr lang="en-US" dirty="0" err="1"/>
              <a:t>aprendizado</a:t>
            </a:r>
            <a:r>
              <a:rPr lang="en-US" dirty="0"/>
              <a:t> </a:t>
            </a:r>
            <a:r>
              <a:rPr lang="en-US" dirty="0" err="1"/>
              <a:t>profundos</a:t>
            </a:r>
            <a:r>
              <a:rPr lang="en-US" dirty="0"/>
              <a:t>.</a:t>
            </a:r>
          </a:p>
        </p:txBody>
      </p:sp>
    </p:spTree>
    <p:extLst>
      <p:ext uri="{BB962C8B-B14F-4D97-AF65-F5344CB8AC3E}">
        <p14:creationId xmlns:p14="http://schemas.microsoft.com/office/powerpoint/2010/main" val="3625668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B6325C7D-546C-E743-80C5-6785D4B188F7}"/>
              </a:ext>
            </a:extLst>
          </p:cNvPr>
          <p:cNvSpPr>
            <a:spLocks noChangeArrowheads="1"/>
          </p:cNvSpPr>
          <p:nvPr/>
        </p:nvSpPr>
        <p:spPr bwMode="auto">
          <a:xfrm>
            <a:off x="575468" y="1412776"/>
            <a:ext cx="7993063"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000" dirty="0"/>
              <a:t>Estamos em busca de </a:t>
            </a:r>
            <a:r>
              <a:rPr lang="en-US" altLang="en-US" sz="2000" dirty="0" err="1"/>
              <a:t>máquinas</a:t>
            </a:r>
            <a:r>
              <a:rPr lang="en-US" altLang="en-US" sz="2000" dirty="0"/>
              <a:t> que </a:t>
            </a:r>
            <a:r>
              <a:rPr lang="en-US" altLang="en-US" sz="2000" dirty="0" err="1"/>
              <a:t>aprendem</a:t>
            </a:r>
            <a:r>
              <a:rPr lang="en-US" altLang="en-US" sz="2000" dirty="0"/>
              <a:t> a </a:t>
            </a:r>
            <a:r>
              <a:rPr lang="en-US" altLang="en-US" sz="2000" dirty="0" err="1"/>
              <a:t>representar</a:t>
            </a:r>
            <a:r>
              <a:rPr lang="en-US" altLang="en-US" sz="2000" dirty="0"/>
              <a:t> o </a:t>
            </a:r>
            <a:r>
              <a:rPr lang="en-US" altLang="en-US" sz="2000" dirty="0" err="1"/>
              <a:t>mundo</a:t>
            </a:r>
            <a:r>
              <a:rPr lang="en-US" altLang="en-US" sz="2000" dirty="0"/>
              <a:t> a </a:t>
            </a:r>
            <a:r>
              <a:rPr lang="en-US" altLang="en-US" sz="2000" dirty="0" err="1"/>
              <a:t>partir</a:t>
            </a:r>
            <a:r>
              <a:rPr lang="en-US" altLang="en-US" sz="2000" dirty="0"/>
              <a:t> da </a:t>
            </a:r>
            <a:r>
              <a:rPr lang="en-US" altLang="en-US" sz="2000" dirty="0" err="1"/>
              <a:t>experiência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a:t>Deep Learning </a:t>
            </a:r>
            <a:r>
              <a:rPr lang="en-US" altLang="en-US" sz="2000" b="1" dirty="0" err="1"/>
              <a:t>não</a:t>
            </a:r>
            <a:r>
              <a:rPr lang="en-US" altLang="en-US" sz="2000" b="1" dirty="0"/>
              <a:t> é </a:t>
            </a:r>
            <a:r>
              <a:rPr lang="en-US" altLang="en-US" sz="2000" b="1" dirty="0" err="1"/>
              <a:t>mágica</a:t>
            </a:r>
            <a:r>
              <a:rPr lang="en-US" altLang="en-US" sz="2000" dirty="0"/>
              <a:t>! </a:t>
            </a:r>
          </a:p>
          <a:p>
            <a:pPr>
              <a:buFont typeface="Arial" panose="020B0604020202020204" pitchFamily="34" charset="0"/>
              <a:buChar char="•"/>
            </a:pPr>
            <a:endParaRPr lang="en-US" altLang="en-US" sz="2000" dirty="0"/>
          </a:p>
          <a:p>
            <a:pPr lvl="1">
              <a:buFont typeface="Arial" panose="020B0604020202020204" pitchFamily="34" charset="0"/>
              <a:buChar char="•"/>
            </a:pPr>
            <a:r>
              <a:rPr lang="en-US" altLang="en-US" sz="2000" dirty="0" err="1"/>
              <a:t>Apenas</a:t>
            </a:r>
            <a:r>
              <a:rPr lang="en-US" altLang="en-US" sz="2000" dirty="0"/>
              <a:t> </a:t>
            </a:r>
            <a:r>
              <a:rPr lang="en-US" altLang="en-US" sz="2000" dirty="0" err="1"/>
              <a:t>estatísticas</a:t>
            </a:r>
            <a:r>
              <a:rPr lang="en-US" altLang="en-US" sz="2000" dirty="0"/>
              <a:t> em </a:t>
            </a:r>
            <a:r>
              <a:rPr lang="en-US" altLang="en-US" sz="2000" dirty="0" err="1"/>
              <a:t>uma</a:t>
            </a:r>
            <a:r>
              <a:rPr lang="en-US" altLang="en-US" sz="2000" dirty="0"/>
              <a:t> </a:t>
            </a:r>
            <a:r>
              <a:rPr lang="en-US" altLang="en-US" sz="2000" dirty="0" err="1"/>
              <a:t>caixa</a:t>
            </a:r>
            <a:r>
              <a:rPr lang="en-US" altLang="en-US" sz="2000" dirty="0"/>
              <a:t> </a:t>
            </a:r>
            <a:r>
              <a:rPr lang="en-US" altLang="en-US" sz="2000" dirty="0" err="1"/>
              <a:t>preta</a:t>
            </a:r>
            <a:r>
              <a:rPr lang="en-US" altLang="en-US" sz="2000" dirty="0"/>
              <a:t>, super </a:t>
            </a:r>
            <a:r>
              <a:rPr lang="en-US" altLang="en-US" sz="2000" dirty="0" err="1"/>
              <a:t>eficaz</a:t>
            </a:r>
            <a:r>
              <a:rPr lang="en-US" altLang="en-US" sz="2000" dirty="0"/>
              <a:t> em </a:t>
            </a:r>
            <a:r>
              <a:rPr lang="en-US" altLang="en-US" sz="2000" dirty="0" err="1"/>
              <a:t>padrões</a:t>
            </a:r>
            <a:r>
              <a:rPr lang="en-US" altLang="en-US" sz="2000" dirty="0"/>
              <a:t> de </a:t>
            </a:r>
            <a:r>
              <a:rPr lang="en-US" altLang="en-US" sz="2000" dirty="0" err="1"/>
              <a:t>aprendizado</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Nós</a:t>
            </a:r>
            <a:r>
              <a:rPr lang="en-US" altLang="en-US" sz="2000" dirty="0"/>
              <a:t> </a:t>
            </a:r>
            <a:r>
              <a:rPr lang="en-US" altLang="en-US" sz="2000" dirty="0" err="1"/>
              <a:t>não</a:t>
            </a:r>
            <a:r>
              <a:rPr lang="en-US" altLang="en-US" sz="2000" dirty="0"/>
              <a:t> </a:t>
            </a:r>
            <a:r>
              <a:rPr lang="en-US" altLang="en-US" sz="2000" dirty="0" err="1"/>
              <a:t>descobrimos</a:t>
            </a:r>
            <a:r>
              <a:rPr lang="en-US" altLang="en-US" sz="2000" dirty="0"/>
              <a:t> </a:t>
            </a:r>
            <a:r>
              <a:rPr lang="en-US" altLang="en-US" sz="2000" dirty="0" err="1"/>
              <a:t>criatividade</a:t>
            </a:r>
            <a:r>
              <a:rPr lang="en-US" altLang="en-US" sz="2000" dirty="0"/>
              <a:t> e </a:t>
            </a:r>
            <a:r>
              <a:rPr lang="en-US" altLang="en-US" sz="2000" dirty="0" err="1"/>
              <a:t>empatia</a:t>
            </a:r>
            <a:r>
              <a:rPr lang="en-US" altLang="en-US" sz="2000" dirty="0"/>
              <a:t> </a:t>
            </a:r>
            <a:r>
              <a:rPr lang="en-US" altLang="en-US" sz="2000" dirty="0" err="1"/>
              <a:t>humana</a:t>
            </a:r>
            <a:r>
              <a:rPr lang="en-US" altLang="en-US" sz="2000" dirty="0"/>
              <a:t> (</a:t>
            </a:r>
            <a:r>
              <a:rPr lang="en-US" altLang="en-US" sz="2000" dirty="0" err="1"/>
              <a:t>ainda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a:t>Extensa </a:t>
            </a:r>
            <a:r>
              <a:rPr lang="en-US" altLang="en-US" sz="2000" dirty="0" err="1"/>
              <a:t>transição</a:t>
            </a:r>
            <a:r>
              <a:rPr lang="en-US" altLang="en-US" sz="2000" dirty="0"/>
              <a:t> da </a:t>
            </a:r>
            <a:r>
              <a:rPr lang="en-US" altLang="en-US" sz="2000" dirty="0" err="1"/>
              <a:t>pesquisa</a:t>
            </a:r>
            <a:r>
              <a:rPr lang="en-US" altLang="en-US" sz="2000" dirty="0"/>
              <a:t> para </a:t>
            </a:r>
            <a:r>
              <a:rPr lang="en-US" altLang="en-US" sz="2000" dirty="0" err="1"/>
              <a:t>produtos</a:t>
            </a:r>
            <a:r>
              <a:rPr lang="en-US" altLang="en-US" sz="2000" dirty="0"/>
              <a:t> de </a:t>
            </a:r>
            <a:r>
              <a:rPr lang="en-US" altLang="en-US" sz="2000" dirty="0" err="1"/>
              <a:t>consumo</a:t>
            </a:r>
            <a:r>
              <a:rPr lang="en-US" altLang="en-US" sz="2000" dirty="0"/>
              <a:t> </a:t>
            </a:r>
            <a:r>
              <a:rPr lang="en-US" altLang="en-US" sz="2000" dirty="0" err="1"/>
              <a:t>nos</a:t>
            </a:r>
            <a:r>
              <a:rPr lang="en-US" altLang="en-US" sz="2000" dirty="0"/>
              <a:t> </a:t>
            </a:r>
            <a:r>
              <a:rPr lang="en-US" altLang="en-US" sz="2000" dirty="0" err="1"/>
              <a:t>últimos</a:t>
            </a:r>
            <a:r>
              <a:rPr lang="en-US" altLang="en-US" sz="2000" dirty="0"/>
              <a:t> </a:t>
            </a:r>
            <a:r>
              <a:rPr lang="en-US" altLang="en-US" sz="2000" dirty="0" err="1"/>
              <a:t>anos</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Fará</a:t>
            </a:r>
            <a:r>
              <a:rPr lang="en-US" altLang="en-US" sz="2000" dirty="0"/>
              <a:t> com que as ferramentas que </a:t>
            </a:r>
            <a:r>
              <a:rPr lang="en-US" altLang="en-US" sz="2000" dirty="0" err="1"/>
              <a:t>você</a:t>
            </a:r>
            <a:r>
              <a:rPr lang="en-US" altLang="en-US" sz="2000" dirty="0"/>
              <a:t> </a:t>
            </a:r>
            <a:r>
              <a:rPr lang="en-US" altLang="en-US" sz="2000" dirty="0" err="1"/>
              <a:t>usa</a:t>
            </a:r>
            <a:r>
              <a:rPr lang="en-US" altLang="en-US" sz="2000" dirty="0"/>
              <a:t> </a:t>
            </a:r>
            <a:r>
              <a:rPr lang="en-US" altLang="en-US" sz="2000" dirty="0" err="1"/>
              <a:t>todos</a:t>
            </a:r>
            <a:r>
              <a:rPr lang="en-US" altLang="en-US" sz="2000" dirty="0"/>
              <a:t> </a:t>
            </a:r>
            <a:r>
              <a:rPr lang="en-US" altLang="en-US" sz="2000" dirty="0" err="1"/>
              <a:t>os</a:t>
            </a:r>
            <a:r>
              <a:rPr lang="en-US" altLang="en-US" sz="2000" dirty="0"/>
              <a:t> </a:t>
            </a:r>
            <a:r>
              <a:rPr lang="en-US" altLang="en-US" sz="2000" dirty="0" err="1"/>
              <a:t>dias</a:t>
            </a:r>
            <a:r>
              <a:rPr lang="en-US" altLang="en-US" sz="2000" dirty="0"/>
              <a:t> </a:t>
            </a:r>
            <a:r>
              <a:rPr lang="en-US" altLang="en-US" sz="2000" dirty="0" err="1"/>
              <a:t>funcionem</a:t>
            </a:r>
            <a:r>
              <a:rPr lang="en-US" altLang="en-US" sz="2000" dirty="0"/>
              <a:t> </a:t>
            </a:r>
            <a:r>
              <a:rPr lang="en-US" altLang="en-US" sz="2000" dirty="0" err="1"/>
              <a:t>melhor</a:t>
            </a:r>
            <a:r>
              <a:rPr lang="en-US" altLang="en-US" sz="2000" dirty="0"/>
              <a:t>, </a:t>
            </a:r>
            <a:r>
              <a:rPr lang="en-US" altLang="en-US" sz="2000" dirty="0" err="1"/>
              <a:t>mais</a:t>
            </a:r>
            <a:r>
              <a:rPr lang="en-US" altLang="en-US" sz="2000" dirty="0"/>
              <a:t> </a:t>
            </a:r>
            <a:r>
              <a:rPr lang="en-US" altLang="en-US" sz="2000" dirty="0" err="1"/>
              <a:t>rápido</a:t>
            </a:r>
            <a:r>
              <a:rPr lang="en-US" altLang="en-US" sz="2000" dirty="0"/>
              <a:t> e de </a:t>
            </a:r>
            <a:r>
              <a:rPr lang="en-US" altLang="en-US" sz="2000" dirty="0" err="1"/>
              <a:t>maneira</a:t>
            </a:r>
            <a:r>
              <a:rPr lang="en-US" altLang="en-US" sz="2000" dirty="0"/>
              <a:t> </a:t>
            </a:r>
            <a:r>
              <a:rPr lang="en-US" altLang="en-US" sz="2000" dirty="0" err="1"/>
              <a:t>mais</a:t>
            </a:r>
            <a:r>
              <a:rPr lang="en-US" altLang="en-US" sz="2000" dirty="0"/>
              <a:t> </a:t>
            </a:r>
            <a:r>
              <a:rPr lang="en-US" altLang="en-US" sz="2000" dirty="0" err="1"/>
              <a:t>inteligente</a:t>
            </a:r>
            <a:r>
              <a:rPr lang="en-US" altLang="en-US" sz="2000" dirty="0"/>
              <a:t>.</a:t>
            </a:r>
          </a:p>
        </p:txBody>
      </p:sp>
      <p:sp>
        <p:nvSpPr>
          <p:cNvPr id="5"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spTree>
    <p:extLst>
      <p:ext uri="{BB962C8B-B14F-4D97-AF65-F5344CB8AC3E}">
        <p14:creationId xmlns:p14="http://schemas.microsoft.com/office/powerpoint/2010/main" val="372576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Espaço Reservado para Conteúdo 2"/>
          <p:cNvSpPr>
            <a:spLocks noGrp="1"/>
          </p:cNvSpPr>
          <p:nvPr>
            <p:ph sz="quarter" idx="1"/>
          </p:nvPr>
        </p:nvSpPr>
        <p:spPr>
          <a:xfrm>
            <a:off x="426368" y="1628800"/>
            <a:ext cx="8291264" cy="3985120"/>
          </a:xfrm>
        </p:spPr>
        <p:txBody>
          <a:bodyPr/>
          <a:lstStyle/>
          <a:p>
            <a:pPr marL="0" indent="0">
              <a:buNone/>
            </a:pPr>
            <a:r>
              <a:rPr lang="pt-BR" sz="4800" i="1" dirty="0">
                <a:solidFill>
                  <a:schemeClr val="accent5"/>
                </a:solidFill>
                <a:cs typeface="Calibri Light" panose="020F0302020204030204" pitchFamily="34" charset="0"/>
              </a:rPr>
              <a:t> “</a:t>
            </a:r>
            <a:r>
              <a:rPr lang="pt-BR" sz="4000" i="1" dirty="0">
                <a:cs typeface="Calibri Light" panose="020F0302020204030204" pitchFamily="34" charset="0"/>
              </a:rPr>
              <a:t>É preciso provocar sistematicamente confusão. Isso promove a criatividade. Tudo aquilo que é contraditório gera vida </a:t>
            </a:r>
            <a:r>
              <a:rPr lang="pt-BR" sz="2800" b="1" dirty="0">
                <a:solidFill>
                  <a:schemeClr val="accent5">
                    <a:lumMod val="75000"/>
                  </a:schemeClr>
                </a:solidFill>
                <a:cs typeface="Calibri Light" panose="020F0302020204030204" pitchFamily="34" charset="0"/>
              </a:rPr>
              <a:t>”</a:t>
            </a:r>
            <a:endParaRPr lang="pt-BR" sz="2800" dirty="0">
              <a:solidFill>
                <a:schemeClr val="accent5">
                  <a:lumMod val="75000"/>
                </a:schemeClr>
              </a:solidFill>
              <a:cs typeface="Calibri Light" panose="020F0302020204030204" pitchFamily="34" charset="0"/>
            </a:endParaRPr>
          </a:p>
          <a:p>
            <a:pPr eaLnBrk="1" hangingPunct="1"/>
            <a:endParaRPr lang="pt-BR" sz="2400" dirty="0"/>
          </a:p>
          <a:p>
            <a:pPr eaLnBrk="1" hangingPunct="1"/>
            <a:endParaRPr lang="pt-BR" sz="4000" dirty="0"/>
          </a:p>
          <a:p>
            <a:pPr eaLnBrk="1" hangingPunct="1"/>
            <a:endParaRPr lang="pt-BR" sz="2200" dirty="0"/>
          </a:p>
          <a:p>
            <a:pPr eaLnBrk="1" hangingPunct="1"/>
            <a:endParaRPr lang="pt-BR" sz="2200" dirty="0"/>
          </a:p>
        </p:txBody>
      </p:sp>
      <p:sp>
        <p:nvSpPr>
          <p:cNvPr id="3" name="CaixaDeTexto 2"/>
          <p:cNvSpPr txBox="1"/>
          <p:nvPr/>
        </p:nvSpPr>
        <p:spPr>
          <a:xfrm>
            <a:off x="426368" y="4481736"/>
            <a:ext cx="3129383" cy="646331"/>
          </a:xfrm>
          <a:prstGeom prst="rect">
            <a:avLst/>
          </a:prstGeom>
          <a:noFill/>
        </p:spPr>
        <p:txBody>
          <a:bodyPr wrap="none" rtlCol="0">
            <a:spAutoFit/>
          </a:bodyPr>
          <a:lstStyle/>
          <a:p>
            <a:r>
              <a:rPr lang="pt-BR" sz="3600" b="1" dirty="0">
                <a:solidFill>
                  <a:schemeClr val="bg2">
                    <a:lumMod val="50000"/>
                  </a:schemeClr>
                </a:solidFill>
                <a:latin typeface="Futura Bk BT" pitchFamily="34" charset="0"/>
              </a:rPr>
              <a:t>Salvador Dalí</a:t>
            </a:r>
          </a:p>
        </p:txBody>
      </p:sp>
      <p:pic>
        <p:nvPicPr>
          <p:cNvPr id="5" name="Imagem 4">
            <a:extLst>
              <a:ext uri="{FF2B5EF4-FFF2-40B4-BE49-F238E27FC236}">
                <a16:creationId xmlns:a16="http://schemas.microsoft.com/office/drawing/2014/main" id="{DD485B0B-2218-4986-BB1B-4C1238079E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1448" y="4117170"/>
            <a:ext cx="1656184" cy="274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479E6E6-6D11-40C2-AF25-6BFC04B384CA}"/>
              </a:ext>
            </a:extLst>
          </p:cNvPr>
          <p:cNvPicPr>
            <a:picLocks noChangeAspect="1"/>
          </p:cNvPicPr>
          <p:nvPr/>
        </p:nvPicPr>
        <p:blipFill>
          <a:blip r:embed="rId2"/>
          <a:stretch>
            <a:fillRect/>
          </a:stretch>
        </p:blipFill>
        <p:spPr>
          <a:xfrm>
            <a:off x="0" y="6667579"/>
            <a:ext cx="9144000" cy="244043"/>
          </a:xfrm>
          <a:prstGeom prst="rect">
            <a:avLst/>
          </a:prstGeom>
        </p:spPr>
      </p:pic>
      <p:pic>
        <p:nvPicPr>
          <p:cNvPr id="5" name="Imagem 4">
            <a:extLst>
              <a:ext uri="{FF2B5EF4-FFF2-40B4-BE49-F238E27FC236}">
                <a16:creationId xmlns:a16="http://schemas.microsoft.com/office/drawing/2014/main" id="{5F778040-4181-416A-B900-56DF0BC2BD7A}"/>
              </a:ext>
            </a:extLst>
          </p:cNvPr>
          <p:cNvPicPr>
            <a:picLocks noChangeAspect="1"/>
          </p:cNvPicPr>
          <p:nvPr/>
        </p:nvPicPr>
        <p:blipFill>
          <a:blip r:embed="rId2"/>
          <a:stretch>
            <a:fillRect/>
          </a:stretch>
        </p:blipFill>
        <p:spPr>
          <a:xfrm>
            <a:off x="0" y="-2822"/>
            <a:ext cx="9144000" cy="244043"/>
          </a:xfrm>
          <a:prstGeom prst="rect">
            <a:avLst/>
          </a:prstGeom>
        </p:spPr>
      </p:pic>
      <p:pic>
        <p:nvPicPr>
          <p:cNvPr id="6" name="Imagem 5">
            <a:extLst>
              <a:ext uri="{FF2B5EF4-FFF2-40B4-BE49-F238E27FC236}">
                <a16:creationId xmlns:a16="http://schemas.microsoft.com/office/drawing/2014/main" id="{85C38CED-EEB3-4844-A278-73AAAC55E6AD}"/>
              </a:ext>
            </a:extLst>
          </p:cNvPr>
          <p:cNvPicPr>
            <a:picLocks noChangeAspect="1"/>
          </p:cNvPicPr>
          <p:nvPr/>
        </p:nvPicPr>
        <p:blipFill>
          <a:blip r:embed="rId3"/>
          <a:stretch>
            <a:fillRect/>
          </a:stretch>
        </p:blipFill>
        <p:spPr>
          <a:xfrm>
            <a:off x="0" y="908720"/>
            <a:ext cx="9144000" cy="703385"/>
          </a:xfrm>
          <a:prstGeom prst="rect">
            <a:avLst/>
          </a:prstGeom>
        </p:spPr>
      </p:pic>
      <p:pic>
        <p:nvPicPr>
          <p:cNvPr id="7" name="Imagem 6">
            <a:extLst>
              <a:ext uri="{FF2B5EF4-FFF2-40B4-BE49-F238E27FC236}">
                <a16:creationId xmlns:a16="http://schemas.microsoft.com/office/drawing/2014/main" id="{7654D690-FF17-4DA9-9CDD-C502DAB53A73}"/>
              </a:ext>
            </a:extLst>
          </p:cNvPr>
          <p:cNvPicPr>
            <a:picLocks noChangeAspect="1"/>
          </p:cNvPicPr>
          <p:nvPr/>
        </p:nvPicPr>
        <p:blipFill>
          <a:blip r:embed="rId4"/>
          <a:stretch>
            <a:fillRect/>
          </a:stretch>
        </p:blipFill>
        <p:spPr>
          <a:xfrm>
            <a:off x="1069485" y="4256611"/>
            <a:ext cx="2047875" cy="714375"/>
          </a:xfrm>
          <a:prstGeom prst="rect">
            <a:avLst/>
          </a:prstGeom>
        </p:spPr>
      </p:pic>
      <p:pic>
        <p:nvPicPr>
          <p:cNvPr id="8" name="Imagem 7">
            <a:extLst>
              <a:ext uri="{FF2B5EF4-FFF2-40B4-BE49-F238E27FC236}">
                <a16:creationId xmlns:a16="http://schemas.microsoft.com/office/drawing/2014/main" id="{4AA4488D-FA44-4397-9858-8A9C9BAE19BD}"/>
              </a:ext>
            </a:extLst>
          </p:cNvPr>
          <p:cNvPicPr>
            <a:picLocks noChangeAspect="1"/>
          </p:cNvPicPr>
          <p:nvPr/>
        </p:nvPicPr>
        <p:blipFill>
          <a:blip r:embed="rId5"/>
          <a:stretch>
            <a:fillRect/>
          </a:stretch>
        </p:blipFill>
        <p:spPr>
          <a:xfrm>
            <a:off x="3773022" y="4208985"/>
            <a:ext cx="2047875" cy="809625"/>
          </a:xfrm>
          <a:prstGeom prst="rect">
            <a:avLst/>
          </a:prstGeom>
        </p:spPr>
      </p:pic>
      <p:sp>
        <p:nvSpPr>
          <p:cNvPr id="9" name="CaixaDeTexto 8">
            <a:extLst>
              <a:ext uri="{FF2B5EF4-FFF2-40B4-BE49-F238E27FC236}">
                <a16:creationId xmlns:a16="http://schemas.microsoft.com/office/drawing/2014/main" id="{6E8272D2-5E4E-4F30-A0C4-EF1B341D1AA3}"/>
              </a:ext>
            </a:extLst>
          </p:cNvPr>
          <p:cNvSpPr txBox="1"/>
          <p:nvPr/>
        </p:nvSpPr>
        <p:spPr>
          <a:xfrm>
            <a:off x="2806473" y="5381430"/>
            <a:ext cx="3850734" cy="461665"/>
          </a:xfrm>
          <a:prstGeom prst="rect">
            <a:avLst/>
          </a:prstGeom>
          <a:noFill/>
        </p:spPr>
        <p:txBody>
          <a:bodyPr wrap="none" rtlCol="0">
            <a:spAutoFit/>
          </a:bodyPr>
          <a:lstStyle/>
          <a:p>
            <a:r>
              <a:rPr lang="pt-BR" sz="2400" b="1" dirty="0"/>
              <a:t>ahirtonlopes@gmail.com</a:t>
            </a:r>
          </a:p>
        </p:txBody>
      </p:sp>
      <p:pic>
        <p:nvPicPr>
          <p:cNvPr id="11" name="Imagem 10">
            <a:extLst>
              <a:ext uri="{FF2B5EF4-FFF2-40B4-BE49-F238E27FC236}">
                <a16:creationId xmlns:a16="http://schemas.microsoft.com/office/drawing/2014/main" id="{ADD0A5FF-5391-48EC-8D91-182A3E551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8529" y="1836940"/>
            <a:ext cx="2436862" cy="2436862"/>
          </a:xfrm>
          <a:prstGeom prst="rect">
            <a:avLst/>
          </a:prstGeom>
        </p:spPr>
      </p:pic>
      <p:pic>
        <p:nvPicPr>
          <p:cNvPr id="13" name="Imagem 12">
            <a:extLst>
              <a:ext uri="{FF2B5EF4-FFF2-40B4-BE49-F238E27FC236}">
                <a16:creationId xmlns:a16="http://schemas.microsoft.com/office/drawing/2014/main" id="{259754D8-F32E-4343-9894-DA71083C5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406" y="1807843"/>
            <a:ext cx="2509044" cy="2509044"/>
          </a:xfrm>
          <a:prstGeom prst="rect">
            <a:avLst/>
          </a:prstGeom>
        </p:spPr>
      </p:pic>
      <p:pic>
        <p:nvPicPr>
          <p:cNvPr id="3" name="Picture 2">
            <a:extLst>
              <a:ext uri="{FF2B5EF4-FFF2-40B4-BE49-F238E27FC236}">
                <a16:creationId xmlns:a16="http://schemas.microsoft.com/office/drawing/2014/main" id="{1A57CF6B-499A-874A-BF15-A0FF4BA08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0" y="2054266"/>
            <a:ext cx="2060946" cy="1997856"/>
          </a:xfrm>
          <a:prstGeom prst="rect">
            <a:avLst/>
          </a:prstGeom>
        </p:spPr>
      </p:pic>
      <p:pic>
        <p:nvPicPr>
          <p:cNvPr id="12" name="Picture 11">
            <a:extLst>
              <a:ext uri="{FF2B5EF4-FFF2-40B4-BE49-F238E27FC236}">
                <a16:creationId xmlns:a16="http://schemas.microsoft.com/office/drawing/2014/main" id="{1F7C2E3A-E0D8-3842-A83B-5896872969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272" y="4228550"/>
            <a:ext cx="708620" cy="531465"/>
          </a:xfrm>
          <a:prstGeom prst="rect">
            <a:avLst/>
          </a:prstGeom>
        </p:spPr>
      </p:pic>
    </p:spTree>
    <p:extLst>
      <p:ext uri="{BB962C8B-B14F-4D97-AF65-F5344CB8AC3E}">
        <p14:creationId xmlns:p14="http://schemas.microsoft.com/office/powerpoint/2010/main" val="3466486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39F2017-C38C-448D-A453-EA00D71A732D}"/>
              </a:ext>
            </a:extLst>
          </p:cNvPr>
          <p:cNvPicPr>
            <a:picLocks noChangeAspect="1"/>
          </p:cNvPicPr>
          <p:nvPr/>
        </p:nvPicPr>
        <p:blipFill>
          <a:blip r:embed="rId2"/>
          <a:stretch>
            <a:fillRect/>
          </a:stretch>
        </p:blipFill>
        <p:spPr>
          <a:xfrm>
            <a:off x="0" y="859005"/>
            <a:ext cx="9144000" cy="907360"/>
          </a:xfrm>
          <a:prstGeom prst="rect">
            <a:avLst/>
          </a:prstGeom>
        </p:spPr>
      </p:pic>
      <p:pic>
        <p:nvPicPr>
          <p:cNvPr id="6" name="Imagem 5">
            <a:extLst>
              <a:ext uri="{FF2B5EF4-FFF2-40B4-BE49-F238E27FC236}">
                <a16:creationId xmlns:a16="http://schemas.microsoft.com/office/drawing/2014/main" id="{E38F856C-799A-42E1-A5F2-3CBAE0BC80DC}"/>
              </a:ext>
            </a:extLst>
          </p:cNvPr>
          <p:cNvPicPr>
            <a:picLocks noChangeAspect="1"/>
          </p:cNvPicPr>
          <p:nvPr/>
        </p:nvPicPr>
        <p:blipFill>
          <a:blip r:embed="rId3"/>
          <a:stretch>
            <a:fillRect/>
          </a:stretch>
        </p:blipFill>
        <p:spPr>
          <a:xfrm>
            <a:off x="12493" y="2492896"/>
            <a:ext cx="9144000" cy="2667026"/>
          </a:xfrm>
          <a:prstGeom prst="rect">
            <a:avLst/>
          </a:prstGeom>
        </p:spPr>
      </p:pic>
      <p:pic>
        <p:nvPicPr>
          <p:cNvPr id="7" name="Imagem 6">
            <a:extLst>
              <a:ext uri="{FF2B5EF4-FFF2-40B4-BE49-F238E27FC236}">
                <a16:creationId xmlns:a16="http://schemas.microsoft.com/office/drawing/2014/main" id="{77346D23-0C73-42A3-BAF6-BAEE5CCBB63E}"/>
              </a:ext>
            </a:extLst>
          </p:cNvPr>
          <p:cNvPicPr>
            <a:picLocks noChangeAspect="1"/>
          </p:cNvPicPr>
          <p:nvPr/>
        </p:nvPicPr>
        <p:blipFill>
          <a:blip r:embed="rId4"/>
          <a:stretch>
            <a:fillRect/>
          </a:stretch>
        </p:blipFill>
        <p:spPr>
          <a:xfrm>
            <a:off x="0" y="6667579"/>
            <a:ext cx="9144000" cy="244043"/>
          </a:xfrm>
          <a:prstGeom prst="rect">
            <a:avLst/>
          </a:prstGeom>
        </p:spPr>
      </p:pic>
      <p:pic>
        <p:nvPicPr>
          <p:cNvPr id="8" name="Imagem 7">
            <a:extLst>
              <a:ext uri="{FF2B5EF4-FFF2-40B4-BE49-F238E27FC236}">
                <a16:creationId xmlns:a16="http://schemas.microsoft.com/office/drawing/2014/main" id="{467B188E-E558-4FEC-995A-37CE278B30DD}"/>
              </a:ext>
            </a:extLst>
          </p:cNvPr>
          <p:cNvPicPr>
            <a:picLocks noChangeAspect="1"/>
          </p:cNvPicPr>
          <p:nvPr/>
        </p:nvPicPr>
        <p:blipFill>
          <a:blip r:embed="rId4"/>
          <a:stretch>
            <a:fillRect/>
          </a:stretch>
        </p:blipFill>
        <p:spPr>
          <a:xfrm>
            <a:off x="0" y="-2822"/>
            <a:ext cx="9144000" cy="244043"/>
          </a:xfrm>
          <a:prstGeom prst="rect">
            <a:avLst/>
          </a:prstGeom>
        </p:spPr>
      </p:pic>
    </p:spTree>
    <p:extLst>
      <p:ext uri="{BB962C8B-B14F-4D97-AF65-F5344CB8AC3E}">
        <p14:creationId xmlns:p14="http://schemas.microsoft.com/office/powerpoint/2010/main" val="120073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882336"/>
          </a:xfrm>
        </p:spPr>
        <p:txBody>
          <a:bodyPr/>
          <a:lstStyle/>
          <a:p>
            <a:r>
              <a:rPr lang="pt-BR" dirty="0">
                <a:latin typeface="Arial" pitchFamily="34" charset="0"/>
                <a:cs typeface="Arial" pitchFamily="34" charset="0"/>
              </a:rPr>
              <a:t>Ferramentais</a:t>
            </a:r>
          </a:p>
        </p:txBody>
      </p:sp>
      <p:pic>
        <p:nvPicPr>
          <p:cNvPr id="13" name="Picture 12">
            <a:extLst>
              <a:ext uri="{FF2B5EF4-FFF2-40B4-BE49-F238E27FC236}">
                <a16:creationId xmlns:a16="http://schemas.microsoft.com/office/drawing/2014/main" id="{755663B1-FCE2-4E46-B0B8-3D4DFFA1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4469"/>
            <a:ext cx="3009141" cy="3009141"/>
          </a:xfrm>
          <a:prstGeom prst="rect">
            <a:avLst/>
          </a:prstGeom>
        </p:spPr>
      </p:pic>
      <p:pic>
        <p:nvPicPr>
          <p:cNvPr id="4" name="Picture 3">
            <a:extLst>
              <a:ext uri="{FF2B5EF4-FFF2-40B4-BE49-F238E27FC236}">
                <a16:creationId xmlns:a16="http://schemas.microsoft.com/office/drawing/2014/main" id="{DEC099C3-9377-9A49-AA85-4781BEA7D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72" y="1308332"/>
            <a:ext cx="5871853" cy="1907097"/>
          </a:xfrm>
          <a:prstGeom prst="rect">
            <a:avLst/>
          </a:prstGeom>
        </p:spPr>
      </p:pic>
      <p:pic>
        <p:nvPicPr>
          <p:cNvPr id="6" name="Picture 5">
            <a:extLst>
              <a:ext uri="{FF2B5EF4-FFF2-40B4-BE49-F238E27FC236}">
                <a16:creationId xmlns:a16="http://schemas.microsoft.com/office/drawing/2014/main" id="{9AB4F680-DBF4-384E-9520-37805A3BF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3" y="3789040"/>
            <a:ext cx="3214710" cy="2692902"/>
          </a:xfrm>
          <a:prstGeom prst="rect">
            <a:avLst/>
          </a:prstGeom>
        </p:spPr>
      </p:pic>
    </p:spTree>
    <p:extLst>
      <p:ext uri="{BB962C8B-B14F-4D97-AF65-F5344CB8AC3E}">
        <p14:creationId xmlns:p14="http://schemas.microsoft.com/office/powerpoint/2010/main" val="757029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613913" y="1475459"/>
            <a:ext cx="7955280" cy="523220"/>
          </a:xfrm>
          <a:prstGeom prst="rect">
            <a:avLst/>
          </a:prstGeom>
          <a:noFill/>
          <a:ln>
            <a:noFill/>
          </a:ln>
        </p:spPr>
        <p:txBody>
          <a:bodyPr wrap="square" lIns="0" tIns="0" rIns="0" bIns="0" anchor="t" anchorCtr="0">
            <a:noAutofit/>
          </a:bodyPr>
          <a:lstStyle/>
          <a:p>
            <a:pPr>
              <a:spcBef>
                <a:spcPts val="0"/>
              </a:spcBef>
              <a:buSzPct val="25000"/>
            </a:pPr>
            <a:r>
              <a:rPr lang="en-US" sz="6000" dirty="0">
                <a:solidFill>
                  <a:schemeClr val="bg2">
                    <a:lumMod val="50000"/>
                  </a:schemeClr>
                </a:solidFill>
                <a:latin typeface="Lato Black"/>
                <a:ea typeface="Lato Black"/>
                <a:cs typeface="Lato Black"/>
                <a:sym typeface="Lato Black"/>
              </a:rPr>
              <a:t>Obrigado!</a:t>
            </a:r>
          </a:p>
        </p:txBody>
      </p:sp>
      <p:cxnSp>
        <p:nvCxnSpPr>
          <p:cNvPr id="390" name="Shape 390"/>
          <p:cNvCxnSpPr/>
          <p:nvPr/>
        </p:nvCxnSpPr>
        <p:spPr>
          <a:xfrm>
            <a:off x="450344" y="1998679"/>
            <a:ext cx="3389255" cy="0"/>
          </a:xfrm>
          <a:prstGeom prst="straightConnector1">
            <a:avLst/>
          </a:prstGeom>
          <a:noFill/>
          <a:ln w="28575" cap="flat" cmpd="sng">
            <a:solidFill>
              <a:schemeClr val="lt1"/>
            </a:solidFill>
            <a:prstDash val="solid"/>
            <a:miter lim="800000"/>
            <a:headEnd type="none" w="med" len="med"/>
            <a:tailEnd type="none" w="med" len="med"/>
          </a:ln>
        </p:spPr>
      </p:cxnSp>
      <p:pic>
        <p:nvPicPr>
          <p:cNvPr id="8" name="Picture 7">
            <a:extLst>
              <a:ext uri="{FF2B5EF4-FFF2-40B4-BE49-F238E27FC236}">
                <a16:creationId xmlns:a16="http://schemas.microsoft.com/office/drawing/2014/main" id="{FC638384-5302-D242-B5C0-65DC56500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268760"/>
            <a:ext cx="4089400" cy="4089400"/>
          </a:xfrm>
          <a:prstGeom prst="rect">
            <a:avLst/>
          </a:prstGeom>
        </p:spPr>
      </p:pic>
      <p:pic>
        <p:nvPicPr>
          <p:cNvPr id="9" name="Imagem 8">
            <a:extLst>
              <a:ext uri="{FF2B5EF4-FFF2-40B4-BE49-F238E27FC236}">
                <a16:creationId xmlns:a16="http://schemas.microsoft.com/office/drawing/2014/main" id="{AE6E5932-03AA-4B82-8547-E748039548ED}"/>
              </a:ext>
            </a:extLst>
          </p:cNvPr>
          <p:cNvPicPr>
            <a:picLocks noChangeAspect="1"/>
          </p:cNvPicPr>
          <p:nvPr/>
        </p:nvPicPr>
        <p:blipFill>
          <a:blip r:embed="rId4"/>
          <a:stretch>
            <a:fillRect/>
          </a:stretch>
        </p:blipFill>
        <p:spPr>
          <a:xfrm>
            <a:off x="0" y="6667579"/>
            <a:ext cx="9144000" cy="244043"/>
          </a:xfrm>
          <a:prstGeom prst="rect">
            <a:avLst/>
          </a:prstGeom>
        </p:spPr>
      </p:pic>
      <p:pic>
        <p:nvPicPr>
          <p:cNvPr id="10" name="Imagem 9">
            <a:extLst>
              <a:ext uri="{FF2B5EF4-FFF2-40B4-BE49-F238E27FC236}">
                <a16:creationId xmlns:a16="http://schemas.microsoft.com/office/drawing/2014/main" id="{7C41DC6F-65D8-47BB-A75F-3E59A6C9ADFE}"/>
              </a:ext>
            </a:extLst>
          </p:cNvPr>
          <p:cNvPicPr>
            <a:picLocks noChangeAspect="1"/>
          </p:cNvPicPr>
          <p:nvPr/>
        </p:nvPicPr>
        <p:blipFill>
          <a:blip r:embed="rId4"/>
          <a:stretch>
            <a:fillRect/>
          </a:stretch>
        </p:blipFill>
        <p:spPr>
          <a:xfrm>
            <a:off x="0" y="0"/>
            <a:ext cx="9144000" cy="244043"/>
          </a:xfrm>
          <a:prstGeom prst="rect">
            <a:avLst/>
          </a:prstGeom>
        </p:spPr>
      </p:pic>
      <p:pic>
        <p:nvPicPr>
          <p:cNvPr id="11" name="Picture 3" descr="I:\TDC2017\Logos\TDC2017\logo-tdc-vertical-A4.emf">
            <a:extLst>
              <a:ext uri="{FF2B5EF4-FFF2-40B4-BE49-F238E27FC236}">
                <a16:creationId xmlns:a16="http://schemas.microsoft.com/office/drawing/2014/main" id="{32AD90E5-E025-460A-AAE1-CD8C9B98B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04" y="2549873"/>
            <a:ext cx="44275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8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9"/>
                                        </p:tgtEl>
                                        <p:attrNameLst>
                                          <p:attrName>style.visibility</p:attrName>
                                        </p:attrNameLst>
                                      </p:cBhvr>
                                      <p:to>
                                        <p:strVal val="visible"/>
                                      </p:to>
                                    </p:set>
                                    <p:animEffect transition="in" filter="fade">
                                      <p:cBhvr>
                                        <p:cTn id="11"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643C5-705D-7044-B10E-9B9EF4623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6" y="908720"/>
            <a:ext cx="9144000" cy="5129092"/>
          </a:xfrm>
          <a:prstGeom prst="rect">
            <a:avLst/>
          </a:prstGeom>
        </p:spPr>
      </p:pic>
      <p:pic>
        <p:nvPicPr>
          <p:cNvPr id="6" name="Imagem 9">
            <a:extLst>
              <a:ext uri="{FF2B5EF4-FFF2-40B4-BE49-F238E27FC236}">
                <a16:creationId xmlns:a16="http://schemas.microsoft.com/office/drawing/2014/main" id="{FF28DED1-E64E-1246-B351-017156D28936}"/>
              </a:ext>
            </a:extLst>
          </p:cNvPr>
          <p:cNvPicPr>
            <a:picLocks noChangeAspect="1"/>
          </p:cNvPicPr>
          <p:nvPr/>
        </p:nvPicPr>
        <p:blipFill>
          <a:blip r:embed="rId3"/>
          <a:stretch>
            <a:fillRect/>
          </a:stretch>
        </p:blipFill>
        <p:spPr>
          <a:xfrm>
            <a:off x="0" y="0"/>
            <a:ext cx="9144000" cy="244043"/>
          </a:xfrm>
          <a:prstGeom prst="rect">
            <a:avLst/>
          </a:prstGeom>
        </p:spPr>
      </p:pic>
      <p:pic>
        <p:nvPicPr>
          <p:cNvPr id="7" name="Imagem 8">
            <a:extLst>
              <a:ext uri="{FF2B5EF4-FFF2-40B4-BE49-F238E27FC236}">
                <a16:creationId xmlns:a16="http://schemas.microsoft.com/office/drawing/2014/main" id="{2A2CF191-0BAD-A740-BECA-64E4DD3F43B4}"/>
              </a:ext>
            </a:extLst>
          </p:cNvPr>
          <p:cNvPicPr>
            <a:picLocks noChangeAspect="1"/>
          </p:cNvPicPr>
          <p:nvPr/>
        </p:nvPicPr>
        <p:blipFill>
          <a:blip r:embed="rId3"/>
          <a:stretch>
            <a:fillRect/>
          </a:stretch>
        </p:blipFill>
        <p:spPr>
          <a:xfrm>
            <a:off x="0" y="6667579"/>
            <a:ext cx="9144000" cy="244043"/>
          </a:xfrm>
          <a:prstGeom prst="rect">
            <a:avLst/>
          </a:prstGeom>
        </p:spPr>
      </p:pic>
    </p:spTree>
    <p:extLst>
      <p:ext uri="{BB962C8B-B14F-4D97-AF65-F5344CB8AC3E}">
        <p14:creationId xmlns:p14="http://schemas.microsoft.com/office/powerpoint/2010/main" val="1036114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9">
            <a:extLst>
              <a:ext uri="{FF2B5EF4-FFF2-40B4-BE49-F238E27FC236}">
                <a16:creationId xmlns:a16="http://schemas.microsoft.com/office/drawing/2014/main" id="{FF28DED1-E64E-1246-B351-017156D28936}"/>
              </a:ext>
            </a:extLst>
          </p:cNvPr>
          <p:cNvPicPr>
            <a:picLocks noChangeAspect="1"/>
          </p:cNvPicPr>
          <p:nvPr/>
        </p:nvPicPr>
        <p:blipFill>
          <a:blip r:embed="rId2"/>
          <a:stretch>
            <a:fillRect/>
          </a:stretch>
        </p:blipFill>
        <p:spPr>
          <a:xfrm>
            <a:off x="0" y="0"/>
            <a:ext cx="9144000" cy="244043"/>
          </a:xfrm>
          <a:prstGeom prst="rect">
            <a:avLst/>
          </a:prstGeom>
        </p:spPr>
      </p:pic>
      <p:pic>
        <p:nvPicPr>
          <p:cNvPr id="7" name="Imagem 8">
            <a:extLst>
              <a:ext uri="{FF2B5EF4-FFF2-40B4-BE49-F238E27FC236}">
                <a16:creationId xmlns:a16="http://schemas.microsoft.com/office/drawing/2014/main" id="{2A2CF191-0BAD-A740-BECA-64E4DD3F43B4}"/>
              </a:ext>
            </a:extLst>
          </p:cNvPr>
          <p:cNvPicPr>
            <a:picLocks noChangeAspect="1"/>
          </p:cNvPicPr>
          <p:nvPr/>
        </p:nvPicPr>
        <p:blipFill>
          <a:blip r:embed="rId2"/>
          <a:stretch>
            <a:fillRect/>
          </a:stretch>
        </p:blipFill>
        <p:spPr>
          <a:xfrm>
            <a:off x="0" y="6667579"/>
            <a:ext cx="9144000" cy="244043"/>
          </a:xfrm>
          <a:prstGeom prst="rect">
            <a:avLst/>
          </a:prstGeom>
        </p:spPr>
      </p:pic>
      <p:pic>
        <p:nvPicPr>
          <p:cNvPr id="3" name="Picture 2">
            <a:extLst>
              <a:ext uri="{FF2B5EF4-FFF2-40B4-BE49-F238E27FC236}">
                <a16:creationId xmlns:a16="http://schemas.microsoft.com/office/drawing/2014/main" id="{74F22455-CACA-5D44-8ADE-BA2969BEA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1757"/>
            <a:ext cx="9144000" cy="5134486"/>
          </a:xfrm>
          <a:prstGeom prst="rect">
            <a:avLst/>
          </a:prstGeom>
        </p:spPr>
      </p:pic>
    </p:spTree>
    <p:extLst>
      <p:ext uri="{BB962C8B-B14F-4D97-AF65-F5344CB8AC3E}">
        <p14:creationId xmlns:p14="http://schemas.microsoft.com/office/powerpoint/2010/main" val="137743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a:extLst>
              <a:ext uri="{FF2B5EF4-FFF2-40B4-BE49-F238E27FC236}">
                <a16:creationId xmlns:a16="http://schemas.microsoft.com/office/drawing/2014/main" id="{833A69FE-B972-BA49-B234-F34430BEF94C}"/>
              </a:ext>
            </a:extLst>
          </p:cNvPr>
          <p:cNvSpPr>
            <a:spLocks noGrp="1"/>
          </p:cNvSpPr>
          <p:nvPr>
            <p:ph type="ctrTitle"/>
          </p:nvPr>
        </p:nvSpPr>
        <p:spPr>
          <a:xfrm>
            <a:off x="0" y="142852"/>
            <a:ext cx="9144000" cy="1143008"/>
          </a:xfrm>
        </p:spPr>
        <p:txBody>
          <a:bodyPr/>
          <a:lstStyle/>
          <a:p>
            <a:pPr algn="ctr"/>
            <a:r>
              <a:rPr lang="pt-BR" altLang="en-US" sz="3600" b="1" dirty="0">
                <a:latin typeface="Arial" pitchFamily="34" charset="0"/>
                <a:cs typeface="Arial" pitchFamily="34" charset="0"/>
              </a:rPr>
              <a:t>Problemas e Técnicas </a:t>
            </a:r>
            <a:r>
              <a:rPr lang="pt-BR" altLang="en-US" sz="3600" b="1" dirty="0" err="1">
                <a:latin typeface="Arial" pitchFamily="34" charset="0"/>
                <a:cs typeface="Arial" pitchFamily="34" charset="0"/>
              </a:rPr>
              <a:t>Can</a:t>
            </a:r>
            <a:r>
              <a:rPr lang="en-US" altLang="en-US" sz="3600" b="1" dirty="0" err="1">
                <a:latin typeface="Arial" pitchFamily="34" charset="0"/>
                <a:cs typeface="Arial" pitchFamily="34" charset="0"/>
              </a:rPr>
              <a:t>ônicas</a:t>
            </a:r>
            <a:r>
              <a:rPr lang="pt-BR" altLang="en-US" sz="3600" b="1" dirty="0">
                <a:latin typeface="Arial" pitchFamily="34" charset="0"/>
                <a:cs typeface="Arial" pitchFamily="34" charset="0"/>
              </a:rPr>
              <a:t> em Ciência de Dados</a:t>
            </a:r>
            <a:endParaRPr lang="en-US" altLang="en-US" sz="3600" b="1" dirty="0">
              <a:latin typeface="Arial" pitchFamily="34" charset="0"/>
              <a:cs typeface="Arial" pitchFamily="34" charset="0"/>
            </a:endParaRPr>
          </a:p>
        </p:txBody>
      </p:sp>
      <p:pic>
        <p:nvPicPr>
          <p:cNvPr id="18434" name="Picture 3">
            <a:extLst>
              <a:ext uri="{FF2B5EF4-FFF2-40B4-BE49-F238E27FC236}">
                <a16:creationId xmlns:a16="http://schemas.microsoft.com/office/drawing/2014/main" id="{002C5D7E-527C-534A-ACD2-E8A4A3961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49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04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DB6ABDFD-8CCB-0E4A-B8FC-036EECB2F9D7}"/>
              </a:ext>
            </a:extLst>
          </p:cNvPr>
          <p:cNvSpPr>
            <a:spLocks noGrp="1"/>
          </p:cNvSpPr>
          <p:nvPr>
            <p:ph type="ctrTitle"/>
          </p:nvPr>
        </p:nvSpPr>
        <p:spPr>
          <a:xfrm>
            <a:off x="1142976" y="285728"/>
            <a:ext cx="7056438" cy="504825"/>
          </a:xfrm>
        </p:spPr>
        <p:txBody>
          <a:bodyPr/>
          <a:lstStyle/>
          <a:p>
            <a:pPr algn="ctr"/>
            <a:r>
              <a:rPr lang="pt-BR" altLang="en-US" sz="3600" b="1" dirty="0">
                <a:latin typeface="Arial" pitchFamily="34" charset="0"/>
                <a:cs typeface="Arial" pitchFamily="34" charset="0"/>
              </a:rPr>
              <a:t>Fluxo  em Intelig</a:t>
            </a:r>
            <a:r>
              <a:rPr lang="en-US" altLang="en-US" sz="3600" b="1" dirty="0" err="1">
                <a:latin typeface="Arial" pitchFamily="34" charset="0"/>
                <a:cs typeface="Arial" pitchFamily="34" charset="0"/>
              </a:rPr>
              <a:t>ência</a:t>
            </a:r>
            <a:r>
              <a:rPr lang="en-US" altLang="en-US" sz="3600" b="1" dirty="0">
                <a:latin typeface="Arial" pitchFamily="34" charset="0"/>
                <a:cs typeface="Arial" pitchFamily="34" charset="0"/>
              </a:rPr>
              <a:t> Artificial</a:t>
            </a:r>
          </a:p>
        </p:txBody>
      </p:sp>
      <p:pic>
        <p:nvPicPr>
          <p:cNvPr id="15362" name="Picture 2">
            <a:extLst>
              <a:ext uri="{FF2B5EF4-FFF2-40B4-BE49-F238E27FC236}">
                <a16:creationId xmlns:a16="http://schemas.microsoft.com/office/drawing/2014/main" id="{F1568BB6-4C23-7F4A-A13D-19AD02DCE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209800"/>
            <a:ext cx="9042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88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a:extLst>
              <a:ext uri="{FF2B5EF4-FFF2-40B4-BE49-F238E27FC236}">
                <a16:creationId xmlns:a16="http://schemas.microsoft.com/office/drawing/2014/main" id="{8F16DD69-1379-7546-B1CD-2466937A4CD1}"/>
              </a:ext>
            </a:extLst>
          </p:cNvPr>
          <p:cNvSpPr>
            <a:spLocks noGrp="1"/>
          </p:cNvSpPr>
          <p:nvPr>
            <p:ph type="ctrTitle"/>
          </p:nvPr>
        </p:nvSpPr>
        <p:spPr>
          <a:xfrm>
            <a:off x="1357290" y="285728"/>
            <a:ext cx="7056438" cy="504825"/>
          </a:xfrm>
        </p:spPr>
        <p:txBody>
          <a:bodyPr/>
          <a:lstStyle/>
          <a:p>
            <a:pPr algn="ctr"/>
            <a:r>
              <a:rPr lang="pt-BR" altLang="en-US" sz="3600" b="1" dirty="0">
                <a:latin typeface="Arial" pitchFamily="34" charset="0"/>
                <a:cs typeface="Arial" pitchFamily="34" charset="0"/>
              </a:rPr>
              <a:t>Fluxo em </a:t>
            </a:r>
            <a:r>
              <a:rPr lang="pt-BR" altLang="en-US" sz="3600" b="1" dirty="0" err="1">
                <a:latin typeface="Arial" pitchFamily="34" charset="0"/>
                <a:cs typeface="Arial" pitchFamily="34" charset="0"/>
              </a:rPr>
              <a:t>Machine</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16386" name="Picture 3">
            <a:extLst>
              <a:ext uri="{FF2B5EF4-FFF2-40B4-BE49-F238E27FC236}">
                <a16:creationId xmlns:a16="http://schemas.microsoft.com/office/drawing/2014/main" id="{7CC08EBC-6431-1F44-8710-D172E3093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2688"/>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ítulo 1">
            <a:extLst>
              <a:ext uri="{FF2B5EF4-FFF2-40B4-BE49-F238E27FC236}">
                <a16:creationId xmlns:a16="http://schemas.microsoft.com/office/drawing/2014/main" id="{02EF097F-921E-C347-863A-E5DED34CA5C4}"/>
              </a:ext>
            </a:extLst>
          </p:cNvPr>
          <p:cNvSpPr>
            <a:spLocks noGrp="1"/>
          </p:cNvSpPr>
          <p:nvPr>
            <p:ph type="ctrTitle"/>
          </p:nvPr>
        </p:nvSpPr>
        <p:spPr>
          <a:xfrm>
            <a:off x="2143108" y="214290"/>
            <a:ext cx="5357850" cy="504825"/>
          </a:xfrm>
        </p:spPr>
        <p:txBody>
          <a:bodyPr/>
          <a:lstStyle/>
          <a:p>
            <a:pPr algn="ctr"/>
            <a:r>
              <a:rPr lang="en-US" altLang="en-US" sz="3600" b="1" dirty="0">
                <a:latin typeface="Arial" pitchFamily="34" charset="0"/>
                <a:cs typeface="Arial" pitchFamily="34" charset="0"/>
              </a:rPr>
              <a:t>ML vs.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0722" name="Picture 2">
            <a:extLst>
              <a:ext uri="{FF2B5EF4-FFF2-40B4-BE49-F238E27FC236}">
                <a16:creationId xmlns:a16="http://schemas.microsoft.com/office/drawing/2014/main" id="{98717008-4BE1-9E43-A34E-473F9F8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91440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72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C7BE68FD-61F9-BC45-827D-59EF950BAF65}"/>
              </a:ext>
            </a:extLst>
          </p:cNvPr>
          <p:cNvSpPr>
            <a:spLocks noGrp="1"/>
          </p:cNvSpPr>
          <p:nvPr>
            <p:ph type="ctrTitle"/>
          </p:nvPr>
        </p:nvSpPr>
        <p:spPr>
          <a:xfrm>
            <a:off x="0" y="0"/>
            <a:ext cx="9144000" cy="719139"/>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5602" name="Picture 2">
            <a:extLst>
              <a:ext uri="{FF2B5EF4-FFF2-40B4-BE49-F238E27FC236}">
                <a16:creationId xmlns:a16="http://schemas.microsoft.com/office/drawing/2014/main" id="{70135D2C-7409-FC49-9F24-D415AF3DC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3238"/>
            <a:ext cx="8580438"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21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ckTema">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ack2">
      <a:majorFont>
        <a:latin typeface="Arial Rounded MT Bold"/>
        <a:ea typeface=""/>
        <a:cs typeface=""/>
      </a:majorFont>
      <a:minorFont>
        <a:latin typeface="Consolas"/>
        <a:ea typeface=""/>
        <a:cs typeface=""/>
      </a:minorFont>
    </a:fontScheme>
    <a:fmtScheme name="Patrimônio Líquido">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18920</TotalTime>
  <Words>1792</Words>
  <Application>Microsoft Macintosh PowerPoint</Application>
  <PresentationFormat>On-screen Show (4:3)</PresentationFormat>
  <Paragraphs>163</Paragraphs>
  <Slides>42</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Arial Unicode MS</vt:lpstr>
      <vt:lpstr>Arial</vt:lpstr>
      <vt:lpstr>Arial</vt:lpstr>
      <vt:lpstr>Arial Rounded MT Bold</vt:lpstr>
      <vt:lpstr>Calibri</vt:lpstr>
      <vt:lpstr>Calibri Light</vt:lpstr>
      <vt:lpstr>Consolas</vt:lpstr>
      <vt:lpstr>Futura Bk BT</vt:lpstr>
      <vt:lpstr>Lato Black</vt:lpstr>
      <vt:lpstr>Traditional Arabic</vt:lpstr>
      <vt:lpstr>Trebuchet MS</vt:lpstr>
      <vt:lpstr>Wingdings 2</vt:lpstr>
      <vt:lpstr>MackTema</vt:lpstr>
      <vt:lpstr>PowerPoint Presentation</vt:lpstr>
      <vt:lpstr>PowerPoint Presentation</vt:lpstr>
      <vt:lpstr>About Me</vt:lpstr>
      <vt:lpstr>Ferramentais</vt:lpstr>
      <vt:lpstr>Problemas e Técnicas Canônicas em Ciência de Dados</vt:lpstr>
      <vt:lpstr>Fluxo  em Inteligência Artificial</vt:lpstr>
      <vt:lpstr>Fluxo em Machine Learning</vt:lpstr>
      <vt:lpstr>ML vs. Deep Learning</vt:lpstr>
      <vt:lpstr>Porque Deep Learning?</vt:lpstr>
      <vt:lpstr>Deep Learning</vt:lpstr>
      <vt:lpstr>Deep Learning</vt:lpstr>
      <vt:lpstr>Deep Learning</vt:lpstr>
      <vt:lpstr>Pesquisadores em Deep Learning</vt:lpstr>
      <vt:lpstr>Porque Deep Learning?</vt:lpstr>
      <vt:lpstr>Porque Deep Learning?</vt:lpstr>
      <vt:lpstr>Rumo a Deep Learning</vt:lpstr>
      <vt:lpstr>Rumo a Deep Learning</vt:lpstr>
      <vt:lpstr>Grandes Usuários de Deep Learning</vt:lpstr>
      <vt:lpstr>Startups em Deep Learning</vt:lpstr>
      <vt:lpstr>Deep Learning</vt:lpstr>
      <vt:lpstr>Deep Learning</vt:lpstr>
      <vt:lpstr>Deep Learning</vt:lpstr>
      <vt:lpstr>Deep Learning – Fluxo de Treinamento</vt:lpstr>
      <vt:lpstr>Deep Learning – Deep Autoencoders</vt:lpstr>
      <vt:lpstr>Deep Learning - Convolutional Neural Nets (CNN)</vt:lpstr>
      <vt:lpstr>Deep Learning - Convolutional Neural Nets (CNN)</vt:lpstr>
      <vt:lpstr>Deep Learning - Recurrent Neural Nets (RNN)</vt:lpstr>
      <vt:lpstr>Deep Learning –  Long Short-Term Memory</vt:lpstr>
      <vt:lpstr>Deep Learning – CNN + RNN – Gerador de Legenda</vt:lpstr>
      <vt:lpstr>Deep Learning - Embeddings</vt:lpstr>
      <vt:lpstr>Deep Learning para Ciência de Dados – Requerimentos</vt:lpstr>
      <vt:lpstr>Ferramentais em Deep Learning</vt:lpstr>
      <vt:lpstr>Deep Learning – Computação Quântica</vt:lpstr>
      <vt:lpstr>Deep Learning - Chips Cognitivos</vt:lpstr>
      <vt:lpstr>Conclusões</vt:lpstr>
      <vt:lpstr>Conclusões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Jose Ahirton Batista Lopes Filho</dc:creator>
  <cp:lastModifiedBy>Jose Ahirton Batista Lopes Filho</cp:lastModifiedBy>
  <cp:revision>974</cp:revision>
  <dcterms:created xsi:type="dcterms:W3CDTF">2009-11-26T19:30:22Z</dcterms:created>
  <dcterms:modified xsi:type="dcterms:W3CDTF">2020-08-25T12:04:08Z</dcterms:modified>
</cp:coreProperties>
</file>